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</p:sldMasterIdLst>
  <p:notesMasterIdLst>
    <p:notesMasterId r:id="rId22"/>
  </p:notesMasterIdLst>
  <p:sldIdLst>
    <p:sldId id="310" r:id="rId3"/>
    <p:sldId id="296" r:id="rId4"/>
    <p:sldId id="314" r:id="rId5"/>
    <p:sldId id="294" r:id="rId6"/>
    <p:sldId id="311" r:id="rId7"/>
    <p:sldId id="312" r:id="rId8"/>
    <p:sldId id="313" r:id="rId9"/>
    <p:sldId id="275" r:id="rId10"/>
    <p:sldId id="260" r:id="rId11"/>
    <p:sldId id="315" r:id="rId12"/>
    <p:sldId id="316" r:id="rId13"/>
    <p:sldId id="267" r:id="rId14"/>
    <p:sldId id="268" r:id="rId15"/>
    <p:sldId id="277" r:id="rId16"/>
    <p:sldId id="307" r:id="rId17"/>
    <p:sldId id="308" r:id="rId18"/>
    <p:sldId id="309" r:id="rId19"/>
    <p:sldId id="263" r:id="rId20"/>
    <p:sldId id="292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956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3A6674-3D5B-4ACA-99B5-18C11914987C}">
  <a:tblStyle styleId="{C03A6674-3D5B-4ACA-99B5-18C1191498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3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1a8f1e756_0_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1a8f1e756_0_7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59d6898307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59d6898307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59d6898307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59d6898307_0_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g5540b6adc3_2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5" name="Google Shape;1815;g5540b6adc3_2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g5540b6adc3_2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5" name="Google Shape;1815;g5540b6adc3_2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27042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g5540b6adc3_2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5" name="Google Shape;1815;g5540b6adc3_2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98326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g5540b6adc3_2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5" name="Google Shape;1815;g5540b6adc3_2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74433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56c698b077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56c698b077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3" name="Google Shape;9943;g41c1c0d222_3_7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4" name="Google Shape;9944;g41c1c0d222_3_7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915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947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1245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21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5540b6adc3_2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5540b6adc3_2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16612d386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16612d386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09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5026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_1">
    <p:bg>
      <p:bgPr>
        <a:solidFill>
          <a:srgbClr val="FFFFFF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622740" y="2314760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3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4"/>
          </p:nvPr>
        </p:nvSpPr>
        <p:spPr>
          <a:xfrm>
            <a:off x="3587640" y="3820858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5" hasCustomPrompt="1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6"/>
          </p:nvPr>
        </p:nvSpPr>
        <p:spPr>
          <a:xfrm>
            <a:off x="5582025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7"/>
          </p:nvPr>
        </p:nvSpPr>
        <p:spPr>
          <a:xfrm>
            <a:off x="5789900" y="2314760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8" hasCustomPrompt="1"/>
          </p:nvPr>
        </p:nvSpPr>
        <p:spPr>
          <a:xfrm>
            <a:off x="5866262" y="156514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9"/>
          </p:nvPr>
        </p:nvSpPr>
        <p:spPr>
          <a:xfrm>
            <a:off x="558198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3"/>
          </p:nvPr>
        </p:nvSpPr>
        <p:spPr>
          <a:xfrm>
            <a:off x="5754800" y="3820858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14" hasCustomPrompt="1"/>
          </p:nvPr>
        </p:nvSpPr>
        <p:spPr>
          <a:xfrm>
            <a:off x="5866262" y="3091842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6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7"/>
          </p:nvPr>
        </p:nvSpPr>
        <p:spPr>
          <a:xfrm>
            <a:off x="1469325" y="2314760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8" hasCustomPrompt="1"/>
          </p:nvPr>
        </p:nvSpPr>
        <p:spPr>
          <a:xfrm>
            <a:off x="1545687" y="156514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ctrTitle" idx="19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ubTitle" idx="20"/>
          </p:nvPr>
        </p:nvSpPr>
        <p:spPr>
          <a:xfrm>
            <a:off x="1434225" y="3820858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21" hasCustomPrompt="1"/>
          </p:nvPr>
        </p:nvSpPr>
        <p:spPr>
          <a:xfrm>
            <a:off x="1545687" y="3091842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6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7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6_2">
    <p:bg>
      <p:bgPr>
        <a:solidFill>
          <a:srgbClr val="FFFFF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>
            <a:off x="2618169" y="-318351"/>
            <a:ext cx="6811569" cy="7337207"/>
          </a:xfrm>
          <a:custGeom>
            <a:avLst/>
            <a:gdLst/>
            <a:ahLst/>
            <a:cxnLst/>
            <a:rect l="l" t="t" r="r" b="b"/>
            <a:pathLst>
              <a:path w="201481" h="208325" extrusionOk="0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E48D">
              <a:alpha val="20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USTOM_6_2_1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/>
          <p:nvPr/>
        </p:nvSpPr>
        <p:spPr>
          <a:xfrm rot="5400000">
            <a:off x="3902197" y="260906"/>
            <a:ext cx="5602683" cy="6035175"/>
          </a:xfrm>
          <a:custGeom>
            <a:avLst/>
            <a:gdLst/>
            <a:ahLst/>
            <a:cxnLst/>
            <a:rect l="l" t="t" r="r" b="b"/>
            <a:pathLst>
              <a:path w="201481" h="208325" extrusionOk="0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ADDBD7">
              <a:alpha val="20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9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9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9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90920" y="720000"/>
            <a:ext cx="5011920" cy="31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1467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873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"/>
              <a:buNone/>
              <a:defRPr sz="2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61" r:id="rId5"/>
    <p:sldLayoutId id="2147483662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"/>
              <a:buNone/>
              <a:defRPr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house-prices-advanced-regression-techniqu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TextShape 1"/>
          <p:cNvSpPr txBox="1"/>
          <p:nvPr/>
        </p:nvSpPr>
        <p:spPr>
          <a:xfrm>
            <a:off x="356760" y="2890800"/>
            <a:ext cx="3628800" cy="18669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</a:pPr>
            <a:br>
              <a:rPr dirty="0"/>
            </a:br>
            <a:r>
              <a:rPr lang="en-US" sz="1400" b="1" u="sng" strike="noStrike" spc="-1" dirty="0">
                <a:solidFill>
                  <a:srgbClr val="0070C0"/>
                </a:solidFill>
                <a:uFillTx/>
                <a:latin typeface="Proxima Nova"/>
                <a:ea typeface="EB Garamond"/>
              </a:rPr>
              <a:t>Instructor “CEO”: </a:t>
            </a:r>
            <a:r>
              <a:rPr lang="en-US" sz="1400" b="1" i="1" strike="noStrike" spc="-1" dirty="0" err="1">
                <a:solidFill>
                  <a:srgbClr val="E2A334"/>
                </a:solidFill>
                <a:latin typeface="Proxima Nova"/>
                <a:ea typeface="EB Garamond"/>
              </a:rPr>
              <a:t>Yacov</a:t>
            </a:r>
            <a:r>
              <a:rPr lang="en-US" sz="1400" b="1" i="1" strike="noStrike" spc="-1" dirty="0">
                <a:solidFill>
                  <a:srgbClr val="E2A334"/>
                </a:solidFill>
                <a:latin typeface="Proxima Nova"/>
                <a:ea typeface="EB Garamond"/>
              </a:rPr>
              <a:t> Salomon</a:t>
            </a:r>
            <a:br>
              <a:rPr dirty="0"/>
            </a:br>
            <a:r>
              <a:rPr lang="en-US" sz="1400" b="1" u="sng" strike="noStrike" spc="-1" dirty="0">
                <a:solidFill>
                  <a:srgbClr val="0070C0"/>
                </a:solidFill>
                <a:uFillTx/>
                <a:latin typeface="Proxima Nova"/>
                <a:ea typeface="EB Garamond"/>
              </a:rPr>
              <a:t>Investment Strategy Project Team: </a:t>
            </a:r>
            <a:br>
              <a:rPr dirty="0"/>
            </a:br>
            <a:r>
              <a:rPr lang="en-US" sz="1400" b="0" i="1" strike="noStrike" spc="-1" dirty="0">
                <a:solidFill>
                  <a:srgbClr val="58BDB5"/>
                </a:solidFill>
                <a:latin typeface="Proxima Nova"/>
                <a:ea typeface="EB Garamond"/>
              </a:rPr>
              <a:t>Paco Aguirre </a:t>
            </a:r>
          </a:p>
          <a:p>
            <a:r>
              <a:rPr lang="en-US" sz="1400" b="0" i="1" strike="noStrike" spc="-1" dirty="0">
                <a:solidFill>
                  <a:srgbClr val="58BDB5"/>
                </a:solidFill>
                <a:latin typeface="Proxima Nova"/>
                <a:ea typeface="EB Garamond"/>
              </a:rPr>
              <a:t>Kevin </a:t>
            </a:r>
            <a:r>
              <a:rPr lang="en-US" sz="1400" b="0" i="1" strike="noStrike" spc="-1" dirty="0" err="1">
                <a:solidFill>
                  <a:srgbClr val="58BDB5"/>
                </a:solidFill>
                <a:latin typeface="Proxima Nova"/>
                <a:ea typeface="EB Garamond"/>
              </a:rPr>
              <a:t>Drever</a:t>
            </a:r>
            <a:br>
              <a:rPr lang="en-US" dirty="0"/>
            </a:br>
            <a:r>
              <a:rPr lang="en-US" sz="1400" b="0" i="1" strike="noStrike" spc="-1" dirty="0">
                <a:solidFill>
                  <a:srgbClr val="58BDB5"/>
                </a:solidFill>
                <a:latin typeface="Proxima Nova"/>
                <a:ea typeface="EB Garamond"/>
              </a:rPr>
              <a:t>Jesse Keller</a:t>
            </a:r>
            <a:br>
              <a:rPr dirty="0"/>
            </a:br>
            <a:r>
              <a:rPr lang="en-US" sz="1400" b="0" i="1" strike="noStrike" spc="-1" dirty="0">
                <a:solidFill>
                  <a:srgbClr val="58BDB5"/>
                </a:solidFill>
                <a:latin typeface="Proxima Nova"/>
                <a:ea typeface="EB Garamond"/>
              </a:rPr>
              <a:t>Vasudev </a:t>
            </a:r>
            <a:r>
              <a:rPr lang="en-US" sz="1400" b="0" i="1" strike="noStrike" spc="-1" dirty="0" err="1">
                <a:solidFill>
                  <a:srgbClr val="58BDB5"/>
                </a:solidFill>
                <a:latin typeface="Proxima Nova"/>
                <a:ea typeface="EB Garamond"/>
              </a:rPr>
              <a:t>Killada</a:t>
            </a:r>
            <a:endParaRPr lang="en-US" spc="-1" dirty="0">
              <a:ea typeface="EB Garamond"/>
            </a:endParaRPr>
          </a:p>
          <a:p>
            <a:r>
              <a:rPr lang="en-US" sz="1400" b="0" i="1" strike="noStrike" spc="-1" dirty="0">
                <a:solidFill>
                  <a:srgbClr val="58BDB5"/>
                </a:solidFill>
                <a:latin typeface="Proxima Nova"/>
                <a:ea typeface="EB Garamond"/>
              </a:rPr>
              <a:t>Joseph Wood</a:t>
            </a:r>
            <a:br>
              <a:rPr dirty="0"/>
            </a:br>
            <a:br>
              <a:rPr dirty="0"/>
            </a:br>
            <a:endParaRPr lang="en-US" sz="1400" b="0" strike="noStrike" spc="-1" dirty="0">
              <a:latin typeface="Arial"/>
            </a:endParaRPr>
          </a:p>
        </p:txBody>
      </p:sp>
      <p:sp>
        <p:nvSpPr>
          <p:cNvPr id="502" name="TextShape 2"/>
          <p:cNvSpPr txBox="1"/>
          <p:nvPr/>
        </p:nvSpPr>
        <p:spPr>
          <a:xfrm>
            <a:off x="290880" y="554760"/>
            <a:ext cx="3571560" cy="984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" sz="3600" b="0" strike="noStrike" spc="-1" dirty="0">
                <a:solidFill>
                  <a:srgbClr val="CC0000"/>
                </a:solidFill>
                <a:latin typeface="Montserrat"/>
                <a:ea typeface="Montserrat"/>
              </a:rPr>
              <a:t>MARS Real Estate</a:t>
            </a:r>
            <a:br>
              <a:rPr dirty="0"/>
            </a:br>
            <a:r>
              <a:rPr lang="en" sz="2800" b="0" strike="noStrike" spc="-1" dirty="0">
                <a:solidFill>
                  <a:srgbClr val="CC0000"/>
                </a:solidFill>
                <a:latin typeface="Montserrat"/>
                <a:ea typeface="Montserrat"/>
              </a:rPr>
              <a:t>Investment Inc.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CustomShape 3"/>
          <p:cNvSpPr/>
          <p:nvPr/>
        </p:nvSpPr>
        <p:spPr>
          <a:xfrm>
            <a:off x="6369840" y="645480"/>
            <a:ext cx="1067040" cy="635760"/>
          </a:xfrm>
          <a:custGeom>
            <a:avLst/>
            <a:gdLst/>
            <a:ahLst/>
            <a:cxnLst/>
            <a:rect l="l" t="t" r="r" b="b"/>
            <a:pathLst>
              <a:path w="35870" h="21379">
                <a:moveTo>
                  <a:pt x="20195" y="1"/>
                </a:moveTo>
                <a:cubicBezTo>
                  <a:pt x="14830" y="1"/>
                  <a:pt x="10436" y="4268"/>
                  <a:pt x="10267" y="9634"/>
                </a:cubicBezTo>
                <a:lnTo>
                  <a:pt x="5831" y="9634"/>
                </a:lnTo>
                <a:cubicBezTo>
                  <a:pt x="2620" y="9676"/>
                  <a:pt x="1" y="12295"/>
                  <a:pt x="1" y="15506"/>
                </a:cubicBezTo>
                <a:cubicBezTo>
                  <a:pt x="1" y="18759"/>
                  <a:pt x="2620" y="21378"/>
                  <a:pt x="5831" y="21378"/>
                </a:cubicBezTo>
                <a:lnTo>
                  <a:pt x="30039" y="21378"/>
                </a:lnTo>
                <a:cubicBezTo>
                  <a:pt x="33250" y="21378"/>
                  <a:pt x="35869" y="18759"/>
                  <a:pt x="35869" y="15506"/>
                </a:cubicBezTo>
                <a:cubicBezTo>
                  <a:pt x="35869" y="12337"/>
                  <a:pt x="33334" y="9760"/>
                  <a:pt x="30166" y="9676"/>
                </a:cubicBezTo>
                <a:cubicBezTo>
                  <a:pt x="29997" y="4268"/>
                  <a:pt x="25603" y="1"/>
                  <a:pt x="2019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4" name="CustomShape 4"/>
          <p:cNvSpPr/>
          <p:nvPr/>
        </p:nvSpPr>
        <p:spPr>
          <a:xfrm>
            <a:off x="7549200" y="1582920"/>
            <a:ext cx="1933200" cy="1149840"/>
          </a:xfrm>
          <a:custGeom>
            <a:avLst/>
            <a:gdLst/>
            <a:ahLst/>
            <a:cxnLst/>
            <a:rect l="l" t="t" r="r" b="b"/>
            <a:pathLst>
              <a:path w="64978" h="38658">
                <a:moveTo>
                  <a:pt x="36630" y="1"/>
                </a:moveTo>
                <a:cubicBezTo>
                  <a:pt x="26870" y="1"/>
                  <a:pt x="18928" y="7732"/>
                  <a:pt x="18590" y="17449"/>
                </a:cubicBezTo>
                <a:lnTo>
                  <a:pt x="10605" y="17449"/>
                </a:lnTo>
                <a:cubicBezTo>
                  <a:pt x="4775" y="17449"/>
                  <a:pt x="1" y="22181"/>
                  <a:pt x="1" y="28053"/>
                </a:cubicBezTo>
                <a:cubicBezTo>
                  <a:pt x="1" y="33883"/>
                  <a:pt x="4775" y="38615"/>
                  <a:pt x="10605" y="38657"/>
                </a:cubicBezTo>
                <a:lnTo>
                  <a:pt x="54374" y="38657"/>
                </a:lnTo>
                <a:cubicBezTo>
                  <a:pt x="60204" y="38615"/>
                  <a:pt x="64936" y="33883"/>
                  <a:pt x="64978" y="28053"/>
                </a:cubicBezTo>
                <a:cubicBezTo>
                  <a:pt x="64936" y="22307"/>
                  <a:pt x="60373" y="17618"/>
                  <a:pt x="54627" y="17449"/>
                </a:cubicBezTo>
                <a:cubicBezTo>
                  <a:pt x="54289" y="7732"/>
                  <a:pt x="46347" y="1"/>
                  <a:pt x="366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5" name="CustomShape 5"/>
          <p:cNvSpPr/>
          <p:nvPr/>
        </p:nvSpPr>
        <p:spPr>
          <a:xfrm>
            <a:off x="4096440" y="1887120"/>
            <a:ext cx="5253480" cy="2215440"/>
          </a:xfrm>
          <a:custGeom>
            <a:avLst/>
            <a:gdLst/>
            <a:ahLst/>
            <a:cxnLst/>
            <a:rect l="l" t="t" r="r" b="b"/>
            <a:pathLst>
              <a:path w="176555" h="70244">
                <a:moveTo>
                  <a:pt x="120155" y="0"/>
                </a:moveTo>
                <a:cubicBezTo>
                  <a:pt x="118869" y="0"/>
                  <a:pt x="117584" y="529"/>
                  <a:pt x="116647" y="1590"/>
                </a:cubicBezTo>
                <a:lnTo>
                  <a:pt x="100846" y="18616"/>
                </a:lnTo>
                <a:cubicBezTo>
                  <a:pt x="100662" y="18823"/>
                  <a:pt x="100404" y="18930"/>
                  <a:pt x="100145" y="18930"/>
                </a:cubicBezTo>
                <a:cubicBezTo>
                  <a:pt x="99927" y="18930"/>
                  <a:pt x="99710" y="18855"/>
                  <a:pt x="99537" y="18701"/>
                </a:cubicBezTo>
                <a:lnTo>
                  <a:pt x="87369" y="6702"/>
                </a:lnTo>
                <a:cubicBezTo>
                  <a:pt x="86486" y="5819"/>
                  <a:pt x="85322" y="5371"/>
                  <a:pt x="84158" y="5371"/>
                </a:cubicBezTo>
                <a:cubicBezTo>
                  <a:pt x="83206" y="5371"/>
                  <a:pt x="82253" y="5671"/>
                  <a:pt x="81455" y="6280"/>
                </a:cubicBezTo>
                <a:lnTo>
                  <a:pt x="71653" y="13546"/>
                </a:lnTo>
                <a:cubicBezTo>
                  <a:pt x="71526" y="13715"/>
                  <a:pt x="71315" y="13842"/>
                  <a:pt x="71104" y="13884"/>
                </a:cubicBezTo>
                <a:lnTo>
                  <a:pt x="59908" y="1801"/>
                </a:lnTo>
                <a:cubicBezTo>
                  <a:pt x="58971" y="740"/>
                  <a:pt x="57686" y="212"/>
                  <a:pt x="56400" y="212"/>
                </a:cubicBezTo>
                <a:cubicBezTo>
                  <a:pt x="55077" y="212"/>
                  <a:pt x="53753" y="772"/>
                  <a:pt x="52811" y="1886"/>
                </a:cubicBezTo>
                <a:lnTo>
                  <a:pt x="44826" y="10885"/>
                </a:lnTo>
                <a:cubicBezTo>
                  <a:pt x="44125" y="11663"/>
                  <a:pt x="42994" y="11904"/>
                  <a:pt x="41862" y="11904"/>
                </a:cubicBezTo>
                <a:cubicBezTo>
                  <a:pt x="41766" y="11904"/>
                  <a:pt x="41669" y="11902"/>
                  <a:pt x="41573" y="11899"/>
                </a:cubicBezTo>
                <a:cubicBezTo>
                  <a:pt x="41417" y="11888"/>
                  <a:pt x="41262" y="11883"/>
                  <a:pt x="41108" y="11883"/>
                </a:cubicBezTo>
                <a:cubicBezTo>
                  <a:pt x="38741" y="11883"/>
                  <a:pt x="36502" y="13084"/>
                  <a:pt x="35193" y="15067"/>
                </a:cubicBezTo>
                <a:cubicBezTo>
                  <a:pt x="26448" y="28164"/>
                  <a:pt x="1" y="69947"/>
                  <a:pt x="677" y="69947"/>
                </a:cubicBezTo>
                <a:lnTo>
                  <a:pt x="6127" y="69947"/>
                </a:lnTo>
                <a:cubicBezTo>
                  <a:pt x="6084" y="69990"/>
                  <a:pt x="6042" y="70032"/>
                  <a:pt x="6084" y="70032"/>
                </a:cubicBezTo>
                <a:lnTo>
                  <a:pt x="35235" y="69990"/>
                </a:lnTo>
                <a:lnTo>
                  <a:pt x="170471" y="70243"/>
                </a:lnTo>
                <a:cubicBezTo>
                  <a:pt x="170217" y="70032"/>
                  <a:pt x="169922" y="69863"/>
                  <a:pt x="169626" y="69736"/>
                </a:cubicBezTo>
                <a:lnTo>
                  <a:pt x="175836" y="69736"/>
                </a:lnTo>
                <a:cubicBezTo>
                  <a:pt x="176555" y="69736"/>
                  <a:pt x="150065" y="27953"/>
                  <a:pt x="141362" y="14856"/>
                </a:cubicBezTo>
                <a:cubicBezTo>
                  <a:pt x="139996" y="12847"/>
                  <a:pt x="137712" y="11678"/>
                  <a:pt x="135310" y="11678"/>
                </a:cubicBezTo>
                <a:cubicBezTo>
                  <a:pt x="135187" y="11678"/>
                  <a:pt x="135064" y="11681"/>
                  <a:pt x="134940" y="11688"/>
                </a:cubicBezTo>
                <a:cubicBezTo>
                  <a:pt x="134843" y="11691"/>
                  <a:pt x="134746" y="11693"/>
                  <a:pt x="134649" y="11693"/>
                </a:cubicBezTo>
                <a:cubicBezTo>
                  <a:pt x="133518" y="11693"/>
                  <a:pt x="132391" y="11455"/>
                  <a:pt x="131730" y="10716"/>
                </a:cubicBezTo>
                <a:lnTo>
                  <a:pt x="123745" y="1675"/>
                </a:lnTo>
                <a:cubicBezTo>
                  <a:pt x="122802" y="560"/>
                  <a:pt x="121478" y="0"/>
                  <a:pt x="1201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6" name="CustomShape 6"/>
          <p:cNvSpPr/>
          <p:nvPr/>
        </p:nvSpPr>
        <p:spPr>
          <a:xfrm>
            <a:off x="7323120" y="1878120"/>
            <a:ext cx="687240" cy="405000"/>
          </a:xfrm>
          <a:custGeom>
            <a:avLst/>
            <a:gdLst/>
            <a:ahLst/>
            <a:cxnLst/>
            <a:rect l="l" t="t" r="r" b="b"/>
            <a:pathLst>
              <a:path w="23110" h="13627">
                <a:moveTo>
                  <a:pt x="12284" y="1"/>
                </a:moveTo>
                <a:cubicBezTo>
                  <a:pt x="10726" y="1"/>
                  <a:pt x="9155" y="919"/>
                  <a:pt x="7722" y="2582"/>
                </a:cubicBezTo>
                <a:lnTo>
                  <a:pt x="456" y="10187"/>
                </a:lnTo>
                <a:cubicBezTo>
                  <a:pt x="1" y="10717"/>
                  <a:pt x="396" y="11486"/>
                  <a:pt x="1031" y="11486"/>
                </a:cubicBezTo>
                <a:cubicBezTo>
                  <a:pt x="1104" y="11486"/>
                  <a:pt x="1180" y="11476"/>
                  <a:pt x="1258" y="11454"/>
                </a:cubicBezTo>
                <a:lnTo>
                  <a:pt x="6835" y="9891"/>
                </a:lnTo>
                <a:cubicBezTo>
                  <a:pt x="6912" y="9869"/>
                  <a:pt x="6988" y="9858"/>
                  <a:pt x="7063" y="9858"/>
                </a:cubicBezTo>
                <a:cubicBezTo>
                  <a:pt x="7278" y="9858"/>
                  <a:pt x="7481" y="9945"/>
                  <a:pt x="7638" y="10102"/>
                </a:cubicBezTo>
                <a:lnTo>
                  <a:pt x="10933" y="13397"/>
                </a:lnTo>
                <a:cubicBezTo>
                  <a:pt x="11087" y="13552"/>
                  <a:pt x="11294" y="13627"/>
                  <a:pt x="11502" y="13627"/>
                </a:cubicBezTo>
                <a:cubicBezTo>
                  <a:pt x="11749" y="13627"/>
                  <a:pt x="11997" y="13520"/>
                  <a:pt x="12158" y="13313"/>
                </a:cubicBezTo>
                <a:lnTo>
                  <a:pt x="14355" y="10187"/>
                </a:lnTo>
                <a:cubicBezTo>
                  <a:pt x="14533" y="9938"/>
                  <a:pt x="14771" y="9838"/>
                  <a:pt x="15018" y="9838"/>
                </a:cubicBezTo>
                <a:cubicBezTo>
                  <a:pt x="15064" y="9838"/>
                  <a:pt x="15111" y="9842"/>
                  <a:pt x="15158" y="9849"/>
                </a:cubicBezTo>
                <a:lnTo>
                  <a:pt x="21918" y="11158"/>
                </a:lnTo>
                <a:cubicBezTo>
                  <a:pt x="21965" y="11167"/>
                  <a:pt x="22011" y="11171"/>
                  <a:pt x="22056" y="11171"/>
                </a:cubicBezTo>
                <a:cubicBezTo>
                  <a:pt x="22698" y="11171"/>
                  <a:pt x="23110" y="10362"/>
                  <a:pt x="22636" y="9849"/>
                </a:cubicBezTo>
                <a:lnTo>
                  <a:pt x="16045" y="1990"/>
                </a:lnTo>
                <a:cubicBezTo>
                  <a:pt x="14858" y="631"/>
                  <a:pt x="13576" y="1"/>
                  <a:pt x="1228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7" name="CustomShape 7"/>
          <p:cNvSpPr/>
          <p:nvPr/>
        </p:nvSpPr>
        <p:spPr>
          <a:xfrm>
            <a:off x="5457600" y="1877040"/>
            <a:ext cx="700560" cy="421560"/>
          </a:xfrm>
          <a:custGeom>
            <a:avLst/>
            <a:gdLst/>
            <a:ahLst/>
            <a:cxnLst/>
            <a:rect l="l" t="t" r="r" b="b"/>
            <a:pathLst>
              <a:path w="23560" h="14180">
                <a:moveTo>
                  <a:pt x="10667" y="1"/>
                </a:moveTo>
                <a:cubicBezTo>
                  <a:pt x="9609" y="1"/>
                  <a:pt x="8540" y="436"/>
                  <a:pt x="7509" y="1436"/>
                </a:cubicBezTo>
                <a:lnTo>
                  <a:pt x="496" y="9632"/>
                </a:lnTo>
                <a:cubicBezTo>
                  <a:pt x="1" y="10127"/>
                  <a:pt x="393" y="10986"/>
                  <a:pt x="1120" y="10986"/>
                </a:cubicBezTo>
                <a:cubicBezTo>
                  <a:pt x="1137" y="10986"/>
                  <a:pt x="1154" y="10985"/>
                  <a:pt x="1172" y="10984"/>
                </a:cubicBezTo>
                <a:lnTo>
                  <a:pt x="7974" y="10139"/>
                </a:lnTo>
                <a:cubicBezTo>
                  <a:pt x="8004" y="10135"/>
                  <a:pt x="8035" y="10133"/>
                  <a:pt x="8065" y="10133"/>
                </a:cubicBezTo>
                <a:cubicBezTo>
                  <a:pt x="8329" y="10133"/>
                  <a:pt x="8583" y="10292"/>
                  <a:pt x="8734" y="10519"/>
                </a:cubicBezTo>
                <a:lnTo>
                  <a:pt x="10762" y="13815"/>
                </a:lnTo>
                <a:cubicBezTo>
                  <a:pt x="10914" y="14043"/>
                  <a:pt x="11173" y="14180"/>
                  <a:pt x="11438" y="14180"/>
                </a:cubicBezTo>
                <a:cubicBezTo>
                  <a:pt x="11614" y="14180"/>
                  <a:pt x="11793" y="14119"/>
                  <a:pt x="11945" y="13984"/>
                </a:cubicBezTo>
                <a:lnTo>
                  <a:pt x="15494" y="10900"/>
                </a:lnTo>
                <a:cubicBezTo>
                  <a:pt x="15635" y="10787"/>
                  <a:pt x="15813" y="10731"/>
                  <a:pt x="16004" y="10731"/>
                </a:cubicBezTo>
                <a:cubicBezTo>
                  <a:pt x="16100" y="10731"/>
                  <a:pt x="16198" y="10745"/>
                  <a:pt x="16297" y="10773"/>
                </a:cubicBezTo>
                <a:lnTo>
                  <a:pt x="21789" y="12758"/>
                </a:lnTo>
                <a:cubicBezTo>
                  <a:pt x="21860" y="12788"/>
                  <a:pt x="21935" y="12801"/>
                  <a:pt x="22012" y="12801"/>
                </a:cubicBezTo>
                <a:cubicBezTo>
                  <a:pt x="22710" y="12801"/>
                  <a:pt x="23560" y="11682"/>
                  <a:pt x="23141" y="11111"/>
                </a:cubicBezTo>
                <a:lnTo>
                  <a:pt x="15959" y="3422"/>
                </a:lnTo>
                <a:cubicBezTo>
                  <a:pt x="14415" y="1390"/>
                  <a:pt x="12558" y="1"/>
                  <a:pt x="106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8" name="CustomShape 8"/>
          <p:cNvSpPr/>
          <p:nvPr/>
        </p:nvSpPr>
        <p:spPr>
          <a:xfrm>
            <a:off x="3600360" y="3969000"/>
            <a:ext cx="6231600" cy="731520"/>
          </a:xfrm>
          <a:custGeom>
            <a:avLst/>
            <a:gdLst/>
            <a:ahLst/>
            <a:cxnLst/>
            <a:rect l="l" t="t" r="r" b="b"/>
            <a:pathLst>
              <a:path w="209423" h="24589">
                <a:moveTo>
                  <a:pt x="24588" y="0"/>
                </a:moveTo>
                <a:cubicBezTo>
                  <a:pt x="11027" y="42"/>
                  <a:pt x="42" y="11027"/>
                  <a:pt x="0" y="24589"/>
                </a:cubicBezTo>
                <a:lnTo>
                  <a:pt x="209423" y="24589"/>
                </a:lnTo>
                <a:cubicBezTo>
                  <a:pt x="209381" y="11027"/>
                  <a:pt x="198396" y="42"/>
                  <a:pt x="1848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9" name="CustomShape 9"/>
          <p:cNvSpPr/>
          <p:nvPr/>
        </p:nvSpPr>
        <p:spPr>
          <a:xfrm>
            <a:off x="7763040" y="3001680"/>
            <a:ext cx="957600" cy="1241280"/>
          </a:xfrm>
          <a:custGeom>
            <a:avLst/>
            <a:gdLst/>
            <a:ahLst/>
            <a:cxnLst/>
            <a:rect l="l" t="t" r="r" b="b"/>
            <a:pathLst>
              <a:path w="32194" h="41723">
                <a:moveTo>
                  <a:pt x="16306" y="0"/>
                </a:moveTo>
                <a:cubicBezTo>
                  <a:pt x="15667" y="0"/>
                  <a:pt x="15019" y="35"/>
                  <a:pt x="14365" y="107"/>
                </a:cubicBezTo>
                <a:cubicBezTo>
                  <a:pt x="7098" y="867"/>
                  <a:pt x="1268" y="6275"/>
                  <a:pt x="465" y="13035"/>
                </a:cubicBezTo>
                <a:cubicBezTo>
                  <a:pt x="1" y="16879"/>
                  <a:pt x="1099" y="20682"/>
                  <a:pt x="3550" y="23639"/>
                </a:cubicBezTo>
                <a:cubicBezTo>
                  <a:pt x="5366" y="25878"/>
                  <a:pt x="6296" y="28709"/>
                  <a:pt x="6127" y="31582"/>
                </a:cubicBezTo>
                <a:cubicBezTo>
                  <a:pt x="6084" y="31793"/>
                  <a:pt x="6084" y="32004"/>
                  <a:pt x="6127" y="32215"/>
                </a:cubicBezTo>
                <a:cubicBezTo>
                  <a:pt x="6127" y="37454"/>
                  <a:pt x="10647" y="41637"/>
                  <a:pt x="16266" y="41721"/>
                </a:cubicBezTo>
                <a:cubicBezTo>
                  <a:pt x="16322" y="41722"/>
                  <a:pt x="16377" y="41723"/>
                  <a:pt x="16432" y="41723"/>
                </a:cubicBezTo>
                <a:cubicBezTo>
                  <a:pt x="21936" y="41723"/>
                  <a:pt x="26534" y="37571"/>
                  <a:pt x="26659" y="32384"/>
                </a:cubicBezTo>
                <a:cubicBezTo>
                  <a:pt x="26659" y="31920"/>
                  <a:pt x="26659" y="31455"/>
                  <a:pt x="26575" y="30990"/>
                </a:cubicBezTo>
                <a:cubicBezTo>
                  <a:pt x="26279" y="28413"/>
                  <a:pt x="27082" y="25878"/>
                  <a:pt x="28772" y="23935"/>
                </a:cubicBezTo>
                <a:cubicBezTo>
                  <a:pt x="30968" y="21358"/>
                  <a:pt x="32194" y="18105"/>
                  <a:pt x="32194" y="14683"/>
                </a:cubicBezTo>
                <a:cubicBezTo>
                  <a:pt x="32154" y="6571"/>
                  <a:pt x="25068" y="0"/>
                  <a:pt x="163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0" name="CustomShape 10"/>
          <p:cNvSpPr/>
          <p:nvPr/>
        </p:nvSpPr>
        <p:spPr>
          <a:xfrm>
            <a:off x="8058240" y="3481560"/>
            <a:ext cx="384480" cy="1168560"/>
          </a:xfrm>
          <a:custGeom>
            <a:avLst/>
            <a:gdLst/>
            <a:ahLst/>
            <a:cxnLst/>
            <a:rect l="l" t="t" r="r" b="b"/>
            <a:pathLst>
              <a:path w="12928" h="39281">
                <a:moveTo>
                  <a:pt x="6295" y="1"/>
                </a:moveTo>
                <a:cubicBezTo>
                  <a:pt x="5894" y="1"/>
                  <a:pt x="5492" y="265"/>
                  <a:pt x="5450" y="793"/>
                </a:cubicBezTo>
                <a:lnTo>
                  <a:pt x="5492" y="8524"/>
                </a:lnTo>
                <a:lnTo>
                  <a:pt x="1690" y="3328"/>
                </a:lnTo>
                <a:cubicBezTo>
                  <a:pt x="1515" y="3102"/>
                  <a:pt x="1250" y="2981"/>
                  <a:pt x="994" y="2981"/>
                </a:cubicBezTo>
                <a:cubicBezTo>
                  <a:pt x="817" y="2981"/>
                  <a:pt x="645" y="3038"/>
                  <a:pt x="507" y="3159"/>
                </a:cubicBezTo>
                <a:cubicBezTo>
                  <a:pt x="84" y="3412"/>
                  <a:pt x="0" y="3961"/>
                  <a:pt x="296" y="4342"/>
                </a:cubicBezTo>
                <a:lnTo>
                  <a:pt x="5196" y="11017"/>
                </a:lnTo>
                <a:cubicBezTo>
                  <a:pt x="5281" y="11143"/>
                  <a:pt x="5365" y="11228"/>
                  <a:pt x="5492" y="11270"/>
                </a:cubicBezTo>
                <a:lnTo>
                  <a:pt x="5619" y="38436"/>
                </a:lnTo>
                <a:cubicBezTo>
                  <a:pt x="5619" y="38900"/>
                  <a:pt x="5999" y="39281"/>
                  <a:pt x="6464" y="39281"/>
                </a:cubicBezTo>
                <a:cubicBezTo>
                  <a:pt x="6971" y="39281"/>
                  <a:pt x="7351" y="38900"/>
                  <a:pt x="7309" y="38436"/>
                </a:cubicBezTo>
                <a:lnTo>
                  <a:pt x="7224" y="17861"/>
                </a:lnTo>
                <a:lnTo>
                  <a:pt x="12632" y="11355"/>
                </a:lnTo>
                <a:cubicBezTo>
                  <a:pt x="12928" y="10974"/>
                  <a:pt x="12886" y="10468"/>
                  <a:pt x="12548" y="10172"/>
                </a:cubicBezTo>
                <a:cubicBezTo>
                  <a:pt x="12381" y="10024"/>
                  <a:pt x="12182" y="9957"/>
                  <a:pt x="11986" y="9957"/>
                </a:cubicBezTo>
                <a:cubicBezTo>
                  <a:pt x="11735" y="9957"/>
                  <a:pt x="11489" y="10066"/>
                  <a:pt x="11322" y="10256"/>
                </a:cubicBezTo>
                <a:lnTo>
                  <a:pt x="7224" y="15199"/>
                </a:lnTo>
                <a:lnTo>
                  <a:pt x="7140" y="793"/>
                </a:lnTo>
                <a:cubicBezTo>
                  <a:pt x="7098" y="265"/>
                  <a:pt x="6696" y="1"/>
                  <a:pt x="629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1" name="CustomShape 11"/>
          <p:cNvSpPr/>
          <p:nvPr/>
        </p:nvSpPr>
        <p:spPr>
          <a:xfrm>
            <a:off x="8340120" y="2352600"/>
            <a:ext cx="1157400" cy="1500480"/>
          </a:xfrm>
          <a:custGeom>
            <a:avLst/>
            <a:gdLst/>
            <a:ahLst/>
            <a:cxnLst/>
            <a:rect l="l" t="t" r="r" b="b"/>
            <a:pathLst>
              <a:path w="38911" h="50432">
                <a:moveTo>
                  <a:pt x="19282" y="1"/>
                </a:moveTo>
                <a:cubicBezTo>
                  <a:pt x="8639" y="1"/>
                  <a:pt x="1" y="8002"/>
                  <a:pt x="1" y="17856"/>
                </a:cubicBezTo>
                <a:cubicBezTo>
                  <a:pt x="1" y="21954"/>
                  <a:pt x="1521" y="25926"/>
                  <a:pt x="4225" y="29010"/>
                </a:cubicBezTo>
                <a:cubicBezTo>
                  <a:pt x="6253" y="31333"/>
                  <a:pt x="7225" y="34417"/>
                  <a:pt x="6845" y="37502"/>
                </a:cubicBezTo>
                <a:cubicBezTo>
                  <a:pt x="6760" y="38093"/>
                  <a:pt x="6760" y="38642"/>
                  <a:pt x="6760" y="39234"/>
                </a:cubicBezTo>
                <a:cubicBezTo>
                  <a:pt x="6969" y="45451"/>
                  <a:pt x="12494" y="50432"/>
                  <a:pt x="19142" y="50432"/>
                </a:cubicBezTo>
                <a:cubicBezTo>
                  <a:pt x="19225" y="50432"/>
                  <a:pt x="19309" y="50431"/>
                  <a:pt x="19392" y="50429"/>
                </a:cubicBezTo>
                <a:cubicBezTo>
                  <a:pt x="26194" y="50303"/>
                  <a:pt x="31602" y="45191"/>
                  <a:pt x="31602" y="38896"/>
                </a:cubicBezTo>
                <a:lnTo>
                  <a:pt x="31602" y="38177"/>
                </a:lnTo>
                <a:cubicBezTo>
                  <a:pt x="31391" y="34671"/>
                  <a:pt x="32447" y="31249"/>
                  <a:pt x="34644" y="28545"/>
                </a:cubicBezTo>
                <a:cubicBezTo>
                  <a:pt x="37601" y="24954"/>
                  <a:pt x="38911" y="20307"/>
                  <a:pt x="38362" y="15702"/>
                </a:cubicBezTo>
                <a:cubicBezTo>
                  <a:pt x="37305" y="7548"/>
                  <a:pt x="30292" y="1042"/>
                  <a:pt x="21462" y="112"/>
                </a:cubicBezTo>
                <a:cubicBezTo>
                  <a:pt x="20728" y="37"/>
                  <a:pt x="20000" y="1"/>
                  <a:pt x="19282" y="1"/>
                </a:cubicBezTo>
                <a:close/>
              </a:path>
            </a:pathLst>
          </a:custGeom>
          <a:solidFill>
            <a:srgbClr val="FFCB6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2" name="CustomShape 12"/>
          <p:cNvSpPr/>
          <p:nvPr/>
        </p:nvSpPr>
        <p:spPr>
          <a:xfrm>
            <a:off x="8685360" y="2926800"/>
            <a:ext cx="455400" cy="1724400"/>
          </a:xfrm>
          <a:custGeom>
            <a:avLst/>
            <a:gdLst/>
            <a:ahLst/>
            <a:cxnLst/>
            <a:rect l="l" t="t" r="r" b="b"/>
            <a:pathLst>
              <a:path w="15310" h="57965">
                <a:moveTo>
                  <a:pt x="7705" y="1"/>
                </a:moveTo>
                <a:cubicBezTo>
                  <a:pt x="7325" y="1"/>
                  <a:pt x="6987" y="339"/>
                  <a:pt x="6987" y="719"/>
                </a:cubicBezTo>
                <a:lnTo>
                  <a:pt x="6987" y="11070"/>
                </a:lnTo>
                <a:lnTo>
                  <a:pt x="1832" y="3972"/>
                </a:lnTo>
                <a:cubicBezTo>
                  <a:pt x="1676" y="3743"/>
                  <a:pt x="1464" y="3648"/>
                  <a:pt x="1256" y="3648"/>
                </a:cubicBezTo>
                <a:cubicBezTo>
                  <a:pt x="735" y="3648"/>
                  <a:pt x="239" y="4243"/>
                  <a:pt x="692" y="4817"/>
                </a:cubicBezTo>
                <a:lnTo>
                  <a:pt x="6564" y="12886"/>
                </a:lnTo>
                <a:cubicBezTo>
                  <a:pt x="6649" y="13055"/>
                  <a:pt x="6818" y="13140"/>
                  <a:pt x="6944" y="13182"/>
                </a:cubicBezTo>
                <a:lnTo>
                  <a:pt x="6944" y="19012"/>
                </a:lnTo>
                <a:lnTo>
                  <a:pt x="1410" y="12422"/>
                </a:lnTo>
                <a:cubicBezTo>
                  <a:pt x="1257" y="12289"/>
                  <a:pt x="1090" y="12233"/>
                  <a:pt x="931" y="12233"/>
                </a:cubicBezTo>
                <a:cubicBezTo>
                  <a:pt x="428" y="12233"/>
                  <a:pt x="1" y="12795"/>
                  <a:pt x="354" y="13309"/>
                </a:cubicBezTo>
                <a:lnTo>
                  <a:pt x="6987" y="21251"/>
                </a:lnTo>
                <a:lnTo>
                  <a:pt x="6987" y="57247"/>
                </a:lnTo>
                <a:cubicBezTo>
                  <a:pt x="6987" y="57627"/>
                  <a:pt x="7282" y="57923"/>
                  <a:pt x="7663" y="57965"/>
                </a:cubicBezTo>
                <a:cubicBezTo>
                  <a:pt x="8085" y="57923"/>
                  <a:pt x="8381" y="57627"/>
                  <a:pt x="8381" y="57247"/>
                </a:cubicBezTo>
                <a:lnTo>
                  <a:pt x="8381" y="21251"/>
                </a:lnTo>
                <a:lnTo>
                  <a:pt x="15014" y="13309"/>
                </a:lnTo>
                <a:cubicBezTo>
                  <a:pt x="15309" y="13013"/>
                  <a:pt x="15267" y="12591"/>
                  <a:pt x="14971" y="12337"/>
                </a:cubicBezTo>
                <a:cubicBezTo>
                  <a:pt x="14834" y="12219"/>
                  <a:pt x="14661" y="12156"/>
                  <a:pt x="14489" y="12156"/>
                </a:cubicBezTo>
                <a:cubicBezTo>
                  <a:pt x="14290" y="12156"/>
                  <a:pt x="14093" y="12240"/>
                  <a:pt x="13957" y="12422"/>
                </a:cubicBezTo>
                <a:lnTo>
                  <a:pt x="8381" y="19012"/>
                </a:lnTo>
                <a:lnTo>
                  <a:pt x="8381" y="13182"/>
                </a:lnTo>
                <a:cubicBezTo>
                  <a:pt x="8550" y="13140"/>
                  <a:pt x="8719" y="13055"/>
                  <a:pt x="8803" y="12886"/>
                </a:cubicBezTo>
                <a:lnTo>
                  <a:pt x="14676" y="4817"/>
                </a:lnTo>
                <a:cubicBezTo>
                  <a:pt x="15129" y="4243"/>
                  <a:pt x="14632" y="3648"/>
                  <a:pt x="14111" y="3648"/>
                </a:cubicBezTo>
                <a:cubicBezTo>
                  <a:pt x="13903" y="3648"/>
                  <a:pt x="13692" y="3743"/>
                  <a:pt x="13535" y="3972"/>
                </a:cubicBezTo>
                <a:lnTo>
                  <a:pt x="8381" y="11070"/>
                </a:lnTo>
                <a:lnTo>
                  <a:pt x="8381" y="719"/>
                </a:lnTo>
                <a:cubicBezTo>
                  <a:pt x="8381" y="339"/>
                  <a:pt x="8085" y="1"/>
                  <a:pt x="770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3" name="CustomShape 13"/>
          <p:cNvSpPr/>
          <p:nvPr/>
        </p:nvSpPr>
        <p:spPr>
          <a:xfrm>
            <a:off x="9009000" y="3349440"/>
            <a:ext cx="755280" cy="978840"/>
          </a:xfrm>
          <a:custGeom>
            <a:avLst/>
            <a:gdLst/>
            <a:ahLst/>
            <a:cxnLst/>
            <a:rect l="l" t="t" r="r" b="b"/>
            <a:pathLst>
              <a:path w="25392" h="32907">
                <a:moveTo>
                  <a:pt x="12801" y="1"/>
                </a:moveTo>
                <a:cubicBezTo>
                  <a:pt x="12314" y="1"/>
                  <a:pt x="11821" y="27"/>
                  <a:pt x="11323" y="79"/>
                </a:cubicBezTo>
                <a:cubicBezTo>
                  <a:pt x="5577" y="713"/>
                  <a:pt x="1014" y="4980"/>
                  <a:pt x="338" y="10303"/>
                </a:cubicBezTo>
                <a:cubicBezTo>
                  <a:pt x="0" y="13303"/>
                  <a:pt x="845" y="16345"/>
                  <a:pt x="2789" y="18669"/>
                </a:cubicBezTo>
                <a:cubicBezTo>
                  <a:pt x="4225" y="20443"/>
                  <a:pt x="4943" y="22682"/>
                  <a:pt x="4817" y="24964"/>
                </a:cubicBezTo>
                <a:lnTo>
                  <a:pt x="4817" y="25428"/>
                </a:lnTo>
                <a:cubicBezTo>
                  <a:pt x="4817" y="29526"/>
                  <a:pt x="8365" y="32864"/>
                  <a:pt x="12802" y="32906"/>
                </a:cubicBezTo>
                <a:cubicBezTo>
                  <a:pt x="12830" y="32906"/>
                  <a:pt x="12858" y="32907"/>
                  <a:pt x="12886" y="32907"/>
                </a:cubicBezTo>
                <a:cubicBezTo>
                  <a:pt x="17243" y="32907"/>
                  <a:pt x="20914" y="29669"/>
                  <a:pt x="20998" y="25555"/>
                </a:cubicBezTo>
                <a:cubicBezTo>
                  <a:pt x="21040" y="25217"/>
                  <a:pt x="20998" y="24837"/>
                  <a:pt x="20955" y="24457"/>
                </a:cubicBezTo>
                <a:cubicBezTo>
                  <a:pt x="20702" y="22429"/>
                  <a:pt x="21336" y="20443"/>
                  <a:pt x="22688" y="18922"/>
                </a:cubicBezTo>
                <a:cubicBezTo>
                  <a:pt x="24420" y="16894"/>
                  <a:pt x="25391" y="14275"/>
                  <a:pt x="25391" y="11613"/>
                </a:cubicBezTo>
                <a:cubicBezTo>
                  <a:pt x="25352" y="5180"/>
                  <a:pt x="19709" y="1"/>
                  <a:pt x="128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4" name="CustomShape 14"/>
          <p:cNvSpPr/>
          <p:nvPr/>
        </p:nvSpPr>
        <p:spPr>
          <a:xfrm>
            <a:off x="9244080" y="3724920"/>
            <a:ext cx="308160" cy="924120"/>
          </a:xfrm>
          <a:custGeom>
            <a:avLst/>
            <a:gdLst/>
            <a:ahLst/>
            <a:cxnLst/>
            <a:rect l="l" t="t" r="r" b="b"/>
            <a:pathLst>
              <a:path w="10366" h="31064">
                <a:moveTo>
                  <a:pt x="4902" y="1"/>
                </a:moveTo>
                <a:cubicBezTo>
                  <a:pt x="4542" y="1"/>
                  <a:pt x="4183" y="243"/>
                  <a:pt x="4226" y="729"/>
                </a:cubicBezTo>
                <a:lnTo>
                  <a:pt x="4226" y="6855"/>
                </a:lnTo>
                <a:lnTo>
                  <a:pt x="1226" y="2757"/>
                </a:lnTo>
                <a:cubicBezTo>
                  <a:pt x="1100" y="2582"/>
                  <a:pt x="900" y="2480"/>
                  <a:pt x="697" y="2480"/>
                </a:cubicBezTo>
                <a:cubicBezTo>
                  <a:pt x="557" y="2480"/>
                  <a:pt x="417" y="2528"/>
                  <a:pt x="296" y="2630"/>
                </a:cubicBezTo>
                <a:cubicBezTo>
                  <a:pt x="43" y="2842"/>
                  <a:pt x="1" y="3264"/>
                  <a:pt x="212" y="3518"/>
                </a:cubicBezTo>
                <a:lnTo>
                  <a:pt x="4057" y="8799"/>
                </a:lnTo>
                <a:cubicBezTo>
                  <a:pt x="4141" y="8883"/>
                  <a:pt x="4226" y="8968"/>
                  <a:pt x="4310" y="9010"/>
                </a:cubicBezTo>
                <a:lnTo>
                  <a:pt x="4395" y="30430"/>
                </a:lnTo>
                <a:cubicBezTo>
                  <a:pt x="4437" y="30852"/>
                  <a:pt x="4754" y="31063"/>
                  <a:pt x="5071" y="31063"/>
                </a:cubicBezTo>
                <a:cubicBezTo>
                  <a:pt x="5387" y="31063"/>
                  <a:pt x="5704" y="30852"/>
                  <a:pt x="5746" y="30430"/>
                </a:cubicBezTo>
                <a:lnTo>
                  <a:pt x="5662" y="14206"/>
                </a:lnTo>
                <a:lnTo>
                  <a:pt x="9929" y="9094"/>
                </a:lnTo>
                <a:cubicBezTo>
                  <a:pt x="10366" y="8564"/>
                  <a:pt x="9904" y="7941"/>
                  <a:pt x="9394" y="7941"/>
                </a:cubicBezTo>
                <a:cubicBezTo>
                  <a:pt x="9214" y="7941"/>
                  <a:pt x="9027" y="8019"/>
                  <a:pt x="8873" y="8207"/>
                </a:cubicBezTo>
                <a:lnTo>
                  <a:pt x="5662" y="12094"/>
                </a:lnTo>
                <a:lnTo>
                  <a:pt x="5577" y="729"/>
                </a:lnTo>
                <a:cubicBezTo>
                  <a:pt x="5620" y="243"/>
                  <a:pt x="5261" y="1"/>
                  <a:pt x="4902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5" name="CustomShape 15"/>
          <p:cNvSpPr/>
          <p:nvPr/>
        </p:nvSpPr>
        <p:spPr>
          <a:xfrm>
            <a:off x="4232880" y="3146760"/>
            <a:ext cx="859680" cy="1112400"/>
          </a:xfrm>
          <a:custGeom>
            <a:avLst/>
            <a:gdLst/>
            <a:ahLst/>
            <a:cxnLst/>
            <a:rect l="l" t="t" r="r" b="b"/>
            <a:pathLst>
              <a:path w="28899" h="37399">
                <a:moveTo>
                  <a:pt x="14304" y="0"/>
                </a:moveTo>
                <a:cubicBezTo>
                  <a:pt x="6444" y="0"/>
                  <a:pt x="40" y="5896"/>
                  <a:pt x="1" y="13189"/>
                </a:cubicBezTo>
                <a:cubicBezTo>
                  <a:pt x="1" y="16231"/>
                  <a:pt x="1099" y="19189"/>
                  <a:pt x="3085" y="21470"/>
                </a:cubicBezTo>
                <a:cubicBezTo>
                  <a:pt x="4606" y="23202"/>
                  <a:pt x="5324" y="25484"/>
                  <a:pt x="5028" y="27765"/>
                </a:cubicBezTo>
                <a:cubicBezTo>
                  <a:pt x="4986" y="28187"/>
                  <a:pt x="4944" y="28610"/>
                  <a:pt x="4986" y="29032"/>
                </a:cubicBezTo>
                <a:cubicBezTo>
                  <a:pt x="5070" y="33670"/>
                  <a:pt x="9202" y="37399"/>
                  <a:pt x="14157" y="37399"/>
                </a:cubicBezTo>
                <a:cubicBezTo>
                  <a:pt x="14212" y="37399"/>
                  <a:pt x="14267" y="37398"/>
                  <a:pt x="14323" y="37398"/>
                </a:cubicBezTo>
                <a:cubicBezTo>
                  <a:pt x="19350" y="37313"/>
                  <a:pt x="23406" y="33553"/>
                  <a:pt x="23406" y="28863"/>
                </a:cubicBezTo>
                <a:lnTo>
                  <a:pt x="23406" y="28356"/>
                </a:lnTo>
                <a:cubicBezTo>
                  <a:pt x="23237" y="25779"/>
                  <a:pt x="24082" y="23202"/>
                  <a:pt x="25687" y="21217"/>
                </a:cubicBezTo>
                <a:cubicBezTo>
                  <a:pt x="27884" y="18555"/>
                  <a:pt x="28898" y="15133"/>
                  <a:pt x="28476" y="11711"/>
                </a:cubicBezTo>
                <a:cubicBezTo>
                  <a:pt x="27758" y="5627"/>
                  <a:pt x="22519" y="769"/>
                  <a:pt x="16013" y="93"/>
                </a:cubicBezTo>
                <a:cubicBezTo>
                  <a:pt x="15437" y="30"/>
                  <a:pt x="14867" y="0"/>
                  <a:pt x="143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6" name="CustomShape 16"/>
          <p:cNvSpPr/>
          <p:nvPr/>
        </p:nvSpPr>
        <p:spPr>
          <a:xfrm>
            <a:off x="4473360" y="3572280"/>
            <a:ext cx="352440" cy="1054080"/>
          </a:xfrm>
          <a:custGeom>
            <a:avLst/>
            <a:gdLst/>
            <a:ahLst/>
            <a:cxnLst/>
            <a:rect l="l" t="t" r="r" b="b"/>
            <a:pathLst>
              <a:path w="11854" h="35437">
                <a:moveTo>
                  <a:pt x="6251" y="1"/>
                </a:moveTo>
                <a:cubicBezTo>
                  <a:pt x="5844" y="1"/>
                  <a:pt x="5432" y="276"/>
                  <a:pt x="5474" y="825"/>
                </a:cubicBezTo>
                <a:lnTo>
                  <a:pt x="5432" y="13753"/>
                </a:lnTo>
                <a:lnTo>
                  <a:pt x="1714" y="9317"/>
                </a:lnTo>
                <a:cubicBezTo>
                  <a:pt x="1549" y="9096"/>
                  <a:pt x="1341" y="9005"/>
                  <a:pt x="1136" y="9005"/>
                </a:cubicBezTo>
                <a:cubicBezTo>
                  <a:pt x="555" y="9005"/>
                  <a:pt x="0" y="9737"/>
                  <a:pt x="531" y="10331"/>
                </a:cubicBezTo>
                <a:lnTo>
                  <a:pt x="5390" y="16119"/>
                </a:lnTo>
                <a:lnTo>
                  <a:pt x="5305" y="34581"/>
                </a:lnTo>
                <a:cubicBezTo>
                  <a:pt x="5263" y="35151"/>
                  <a:pt x="5664" y="35436"/>
                  <a:pt x="6066" y="35436"/>
                </a:cubicBezTo>
                <a:cubicBezTo>
                  <a:pt x="6467" y="35436"/>
                  <a:pt x="6868" y="35151"/>
                  <a:pt x="6826" y="34581"/>
                </a:cubicBezTo>
                <a:lnTo>
                  <a:pt x="6953" y="10246"/>
                </a:lnTo>
                <a:cubicBezTo>
                  <a:pt x="7037" y="10162"/>
                  <a:pt x="7164" y="10119"/>
                  <a:pt x="7206" y="9993"/>
                </a:cubicBezTo>
                <a:lnTo>
                  <a:pt x="11600" y="4036"/>
                </a:lnTo>
                <a:cubicBezTo>
                  <a:pt x="11854" y="3698"/>
                  <a:pt x="11811" y="3191"/>
                  <a:pt x="11473" y="2979"/>
                </a:cubicBezTo>
                <a:cubicBezTo>
                  <a:pt x="11336" y="2877"/>
                  <a:pt x="11178" y="2829"/>
                  <a:pt x="11022" y="2829"/>
                </a:cubicBezTo>
                <a:cubicBezTo>
                  <a:pt x="10793" y="2829"/>
                  <a:pt x="10568" y="2931"/>
                  <a:pt x="10417" y="3106"/>
                </a:cubicBezTo>
                <a:lnTo>
                  <a:pt x="6995" y="7796"/>
                </a:lnTo>
                <a:lnTo>
                  <a:pt x="6995" y="825"/>
                </a:lnTo>
                <a:cubicBezTo>
                  <a:pt x="7059" y="276"/>
                  <a:pt x="6657" y="1"/>
                  <a:pt x="6251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7" name="CustomShape 17"/>
          <p:cNvSpPr/>
          <p:nvPr/>
        </p:nvSpPr>
        <p:spPr>
          <a:xfrm>
            <a:off x="4838760" y="2563200"/>
            <a:ext cx="1038240" cy="1346760"/>
          </a:xfrm>
          <a:custGeom>
            <a:avLst/>
            <a:gdLst/>
            <a:ahLst/>
            <a:cxnLst/>
            <a:rect l="l" t="t" r="r" b="b"/>
            <a:pathLst>
              <a:path w="34897" h="45264">
                <a:moveTo>
                  <a:pt x="17276" y="0"/>
                </a:moveTo>
                <a:cubicBezTo>
                  <a:pt x="7751" y="0"/>
                  <a:pt x="0" y="7161"/>
                  <a:pt x="0" y="16027"/>
                </a:cubicBezTo>
                <a:cubicBezTo>
                  <a:pt x="0" y="19703"/>
                  <a:pt x="1310" y="23294"/>
                  <a:pt x="3760" y="26082"/>
                </a:cubicBezTo>
                <a:cubicBezTo>
                  <a:pt x="5619" y="28152"/>
                  <a:pt x="6464" y="30898"/>
                  <a:pt x="6168" y="33687"/>
                </a:cubicBezTo>
                <a:cubicBezTo>
                  <a:pt x="6084" y="34194"/>
                  <a:pt x="6084" y="34701"/>
                  <a:pt x="6084" y="35208"/>
                </a:cubicBezTo>
                <a:cubicBezTo>
                  <a:pt x="6251" y="40775"/>
                  <a:pt x="11271" y="45264"/>
                  <a:pt x="17281" y="45264"/>
                </a:cubicBezTo>
                <a:cubicBezTo>
                  <a:pt x="17337" y="45264"/>
                  <a:pt x="17393" y="45263"/>
                  <a:pt x="17449" y="45263"/>
                </a:cubicBezTo>
                <a:cubicBezTo>
                  <a:pt x="23490" y="45136"/>
                  <a:pt x="28391" y="40573"/>
                  <a:pt x="28391" y="34912"/>
                </a:cubicBezTo>
                <a:lnTo>
                  <a:pt x="28391" y="34236"/>
                </a:lnTo>
                <a:cubicBezTo>
                  <a:pt x="28180" y="31109"/>
                  <a:pt x="29151" y="28025"/>
                  <a:pt x="31095" y="25617"/>
                </a:cubicBezTo>
                <a:cubicBezTo>
                  <a:pt x="33714" y="22364"/>
                  <a:pt x="34897" y="18224"/>
                  <a:pt x="34390" y="14084"/>
                </a:cubicBezTo>
                <a:cubicBezTo>
                  <a:pt x="33460" y="6775"/>
                  <a:pt x="27166" y="944"/>
                  <a:pt x="19223" y="99"/>
                </a:cubicBezTo>
                <a:cubicBezTo>
                  <a:pt x="18567" y="33"/>
                  <a:pt x="17917" y="0"/>
                  <a:pt x="172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8" name="CustomShape 18"/>
          <p:cNvSpPr/>
          <p:nvPr/>
        </p:nvSpPr>
        <p:spPr>
          <a:xfrm>
            <a:off x="5148360" y="3079080"/>
            <a:ext cx="408960" cy="1545840"/>
          </a:xfrm>
          <a:custGeom>
            <a:avLst/>
            <a:gdLst/>
            <a:ahLst/>
            <a:cxnLst/>
            <a:rect l="l" t="t" r="r" b="b"/>
            <a:pathLst>
              <a:path w="13756" h="51966">
                <a:moveTo>
                  <a:pt x="6954" y="1"/>
                </a:moveTo>
                <a:cubicBezTo>
                  <a:pt x="6574" y="1"/>
                  <a:pt x="6320" y="296"/>
                  <a:pt x="6320" y="634"/>
                </a:cubicBezTo>
                <a:lnTo>
                  <a:pt x="6320" y="9887"/>
                </a:lnTo>
                <a:lnTo>
                  <a:pt x="1673" y="3549"/>
                </a:lnTo>
                <a:cubicBezTo>
                  <a:pt x="1543" y="3336"/>
                  <a:pt x="1360" y="3249"/>
                  <a:pt x="1176" y="3249"/>
                </a:cubicBezTo>
                <a:cubicBezTo>
                  <a:pt x="705" y="3249"/>
                  <a:pt x="233" y="3823"/>
                  <a:pt x="659" y="4310"/>
                </a:cubicBezTo>
                <a:lnTo>
                  <a:pt x="5940" y="11577"/>
                </a:lnTo>
                <a:cubicBezTo>
                  <a:pt x="6025" y="11703"/>
                  <a:pt x="6151" y="11788"/>
                  <a:pt x="6320" y="11830"/>
                </a:cubicBezTo>
                <a:lnTo>
                  <a:pt x="6320" y="17069"/>
                </a:lnTo>
                <a:lnTo>
                  <a:pt x="1293" y="11112"/>
                </a:lnTo>
                <a:cubicBezTo>
                  <a:pt x="1160" y="10979"/>
                  <a:pt x="1010" y="10923"/>
                  <a:pt x="865" y="10923"/>
                </a:cubicBezTo>
                <a:cubicBezTo>
                  <a:pt x="409" y="10923"/>
                  <a:pt x="1" y="11476"/>
                  <a:pt x="321" y="11957"/>
                </a:cubicBezTo>
                <a:lnTo>
                  <a:pt x="6320" y="19012"/>
                </a:lnTo>
                <a:lnTo>
                  <a:pt x="6320" y="51332"/>
                </a:lnTo>
                <a:cubicBezTo>
                  <a:pt x="6278" y="51670"/>
                  <a:pt x="6574" y="51966"/>
                  <a:pt x="6954" y="51966"/>
                </a:cubicBezTo>
                <a:cubicBezTo>
                  <a:pt x="7292" y="51966"/>
                  <a:pt x="7546" y="51670"/>
                  <a:pt x="7546" y="51332"/>
                </a:cubicBezTo>
                <a:lnTo>
                  <a:pt x="7546" y="19012"/>
                </a:lnTo>
                <a:lnTo>
                  <a:pt x="13545" y="11915"/>
                </a:lnTo>
                <a:cubicBezTo>
                  <a:pt x="13756" y="11661"/>
                  <a:pt x="13714" y="11281"/>
                  <a:pt x="13460" y="11027"/>
                </a:cubicBezTo>
                <a:cubicBezTo>
                  <a:pt x="13351" y="10936"/>
                  <a:pt x="13210" y="10892"/>
                  <a:pt x="13068" y="10892"/>
                </a:cubicBezTo>
                <a:cubicBezTo>
                  <a:pt x="12881" y="10892"/>
                  <a:pt x="12693" y="10968"/>
                  <a:pt x="12573" y="11112"/>
                </a:cubicBezTo>
                <a:lnTo>
                  <a:pt x="7588" y="17069"/>
                </a:lnTo>
                <a:lnTo>
                  <a:pt x="7588" y="11788"/>
                </a:lnTo>
                <a:cubicBezTo>
                  <a:pt x="7715" y="11788"/>
                  <a:pt x="7841" y="11703"/>
                  <a:pt x="7926" y="11577"/>
                </a:cubicBezTo>
                <a:lnTo>
                  <a:pt x="13207" y="4310"/>
                </a:lnTo>
                <a:cubicBezTo>
                  <a:pt x="13515" y="3816"/>
                  <a:pt x="13103" y="3323"/>
                  <a:pt x="12660" y="3323"/>
                </a:cubicBezTo>
                <a:cubicBezTo>
                  <a:pt x="12497" y="3323"/>
                  <a:pt x="12330" y="3390"/>
                  <a:pt x="12193" y="3549"/>
                </a:cubicBezTo>
                <a:lnTo>
                  <a:pt x="7588" y="9887"/>
                </a:lnTo>
                <a:lnTo>
                  <a:pt x="7588" y="634"/>
                </a:lnTo>
                <a:cubicBezTo>
                  <a:pt x="7588" y="296"/>
                  <a:pt x="7292" y="1"/>
                  <a:pt x="6954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9" name="CustomShape 19"/>
          <p:cNvSpPr/>
          <p:nvPr/>
        </p:nvSpPr>
        <p:spPr>
          <a:xfrm>
            <a:off x="5360400" y="2865240"/>
            <a:ext cx="1982160" cy="667080"/>
          </a:xfrm>
          <a:custGeom>
            <a:avLst/>
            <a:gdLst/>
            <a:ahLst/>
            <a:cxnLst/>
            <a:rect l="l" t="t" r="r" b="b"/>
            <a:pathLst>
              <a:path w="66625" h="22435">
                <a:moveTo>
                  <a:pt x="21462" y="0"/>
                </a:moveTo>
                <a:lnTo>
                  <a:pt x="0" y="22434"/>
                </a:lnTo>
                <a:lnTo>
                  <a:pt x="44825" y="22434"/>
                </a:lnTo>
                <a:lnTo>
                  <a:pt x="66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0" name="CustomShape 20"/>
          <p:cNvSpPr/>
          <p:nvPr/>
        </p:nvSpPr>
        <p:spPr>
          <a:xfrm>
            <a:off x="6694200" y="2862720"/>
            <a:ext cx="1361160" cy="784080"/>
          </a:xfrm>
          <a:custGeom>
            <a:avLst/>
            <a:gdLst/>
            <a:ahLst/>
            <a:cxnLst/>
            <a:rect l="l" t="t" r="r" b="b"/>
            <a:pathLst>
              <a:path w="45755" h="26364">
                <a:moveTo>
                  <a:pt x="21927" y="1"/>
                </a:moveTo>
                <a:lnTo>
                  <a:pt x="21800" y="85"/>
                </a:lnTo>
                <a:lnTo>
                  <a:pt x="0" y="22519"/>
                </a:lnTo>
                <a:lnTo>
                  <a:pt x="3845" y="26364"/>
                </a:lnTo>
                <a:lnTo>
                  <a:pt x="23617" y="7437"/>
                </a:lnTo>
                <a:lnTo>
                  <a:pt x="42501" y="26364"/>
                </a:lnTo>
                <a:lnTo>
                  <a:pt x="45755" y="23111"/>
                </a:lnTo>
                <a:lnTo>
                  <a:pt x="219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1" name="CustomShape 21"/>
          <p:cNvSpPr/>
          <p:nvPr/>
        </p:nvSpPr>
        <p:spPr>
          <a:xfrm>
            <a:off x="5345280" y="3532680"/>
            <a:ext cx="1463040" cy="114120"/>
          </a:xfrm>
          <a:custGeom>
            <a:avLst/>
            <a:gdLst/>
            <a:ahLst/>
            <a:cxnLst/>
            <a:rect l="l" t="t" r="r" b="b"/>
            <a:pathLst>
              <a:path w="49177" h="3845">
                <a:moveTo>
                  <a:pt x="0" y="0"/>
                </a:moveTo>
                <a:lnTo>
                  <a:pt x="3338" y="3845"/>
                </a:lnTo>
                <a:lnTo>
                  <a:pt x="49177" y="3845"/>
                </a:lnTo>
                <a:lnTo>
                  <a:pt x="453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2" name="CustomShape 22"/>
          <p:cNvSpPr/>
          <p:nvPr/>
        </p:nvSpPr>
        <p:spPr>
          <a:xfrm>
            <a:off x="6801120" y="3079080"/>
            <a:ext cx="1142280" cy="1469160"/>
          </a:xfrm>
          <a:custGeom>
            <a:avLst/>
            <a:gdLst/>
            <a:ahLst/>
            <a:cxnLst/>
            <a:rect l="l" t="t" r="r" b="b"/>
            <a:pathLst>
              <a:path w="38404" h="49389">
                <a:moveTo>
                  <a:pt x="19857" y="1"/>
                </a:moveTo>
                <a:lnTo>
                  <a:pt x="254" y="18590"/>
                </a:lnTo>
                <a:lnTo>
                  <a:pt x="0" y="19054"/>
                </a:lnTo>
                <a:lnTo>
                  <a:pt x="0" y="49389"/>
                </a:lnTo>
                <a:lnTo>
                  <a:pt x="38403" y="49135"/>
                </a:lnTo>
                <a:lnTo>
                  <a:pt x="38403" y="18843"/>
                </a:lnTo>
                <a:lnTo>
                  <a:pt x="38403" y="18590"/>
                </a:lnTo>
                <a:lnTo>
                  <a:pt x="198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3" name="CustomShape 23"/>
          <p:cNvSpPr/>
          <p:nvPr/>
        </p:nvSpPr>
        <p:spPr>
          <a:xfrm>
            <a:off x="7145640" y="3824280"/>
            <a:ext cx="261000" cy="163080"/>
          </a:xfrm>
          <a:custGeom>
            <a:avLst/>
            <a:gdLst/>
            <a:ahLst/>
            <a:cxnLst/>
            <a:rect l="l" t="t" r="r" b="b"/>
            <a:pathLst>
              <a:path w="8788" h="5493">
                <a:moveTo>
                  <a:pt x="803" y="1"/>
                </a:moveTo>
                <a:cubicBezTo>
                  <a:pt x="338" y="1"/>
                  <a:pt x="0" y="339"/>
                  <a:pt x="0" y="803"/>
                </a:cubicBezTo>
                <a:lnTo>
                  <a:pt x="0" y="5493"/>
                </a:lnTo>
                <a:lnTo>
                  <a:pt x="8788" y="549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4" name="CustomShape 24"/>
          <p:cNvSpPr/>
          <p:nvPr/>
        </p:nvSpPr>
        <p:spPr>
          <a:xfrm>
            <a:off x="7145640" y="4053240"/>
            <a:ext cx="261000" cy="174600"/>
          </a:xfrm>
          <a:custGeom>
            <a:avLst/>
            <a:gdLst/>
            <a:ahLst/>
            <a:cxnLst/>
            <a:rect l="l" t="t" r="r" b="b"/>
            <a:pathLst>
              <a:path w="8788" h="5874">
                <a:moveTo>
                  <a:pt x="0" y="1"/>
                </a:moveTo>
                <a:lnTo>
                  <a:pt x="0" y="5028"/>
                </a:lnTo>
                <a:cubicBezTo>
                  <a:pt x="0" y="5493"/>
                  <a:pt x="338" y="5831"/>
                  <a:pt x="803" y="5873"/>
                </a:cubicBezTo>
                <a:lnTo>
                  <a:pt x="8788" y="587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5" name="CustomShape 25"/>
          <p:cNvSpPr/>
          <p:nvPr/>
        </p:nvSpPr>
        <p:spPr>
          <a:xfrm>
            <a:off x="7472520" y="3824280"/>
            <a:ext cx="241200" cy="163080"/>
          </a:xfrm>
          <a:custGeom>
            <a:avLst/>
            <a:gdLst/>
            <a:ahLst/>
            <a:cxnLst/>
            <a:rect l="l" t="t" r="r" b="b"/>
            <a:pathLst>
              <a:path w="8113" h="5493">
                <a:moveTo>
                  <a:pt x="0" y="1"/>
                </a:moveTo>
                <a:lnTo>
                  <a:pt x="0" y="5493"/>
                </a:lnTo>
                <a:lnTo>
                  <a:pt x="8112" y="5493"/>
                </a:lnTo>
                <a:lnTo>
                  <a:pt x="8112" y="803"/>
                </a:lnTo>
                <a:cubicBezTo>
                  <a:pt x="8112" y="339"/>
                  <a:pt x="7732" y="1"/>
                  <a:pt x="726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6" name="CustomShape 26"/>
          <p:cNvSpPr/>
          <p:nvPr/>
        </p:nvSpPr>
        <p:spPr>
          <a:xfrm>
            <a:off x="7472520" y="4053240"/>
            <a:ext cx="241200" cy="173160"/>
          </a:xfrm>
          <a:custGeom>
            <a:avLst/>
            <a:gdLst/>
            <a:ahLst/>
            <a:cxnLst/>
            <a:rect l="l" t="t" r="r" b="b"/>
            <a:pathLst>
              <a:path w="8113" h="5832">
                <a:moveTo>
                  <a:pt x="0" y="1"/>
                </a:moveTo>
                <a:lnTo>
                  <a:pt x="0" y="5831"/>
                </a:lnTo>
                <a:lnTo>
                  <a:pt x="7267" y="5831"/>
                </a:lnTo>
                <a:cubicBezTo>
                  <a:pt x="7732" y="5831"/>
                  <a:pt x="8112" y="5493"/>
                  <a:pt x="8112" y="5028"/>
                </a:cubicBezTo>
                <a:lnTo>
                  <a:pt x="8112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7" name="CustomShape 27"/>
          <p:cNvSpPr/>
          <p:nvPr/>
        </p:nvSpPr>
        <p:spPr>
          <a:xfrm>
            <a:off x="5452200" y="3639600"/>
            <a:ext cx="1348560" cy="908640"/>
          </a:xfrm>
          <a:custGeom>
            <a:avLst/>
            <a:gdLst/>
            <a:ahLst/>
            <a:cxnLst/>
            <a:rect l="l" t="t" r="r" b="b"/>
            <a:pathLst>
              <a:path w="45333" h="30546">
                <a:moveTo>
                  <a:pt x="0" y="0"/>
                </a:moveTo>
                <a:lnTo>
                  <a:pt x="0" y="30546"/>
                </a:lnTo>
                <a:lnTo>
                  <a:pt x="45332" y="30546"/>
                </a:lnTo>
                <a:lnTo>
                  <a:pt x="453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8" name="CustomShape 28"/>
          <p:cNvSpPr/>
          <p:nvPr/>
        </p:nvSpPr>
        <p:spPr>
          <a:xfrm>
            <a:off x="5978880" y="3972600"/>
            <a:ext cx="270000" cy="568080"/>
          </a:xfrm>
          <a:custGeom>
            <a:avLst/>
            <a:gdLst/>
            <a:ahLst/>
            <a:cxnLst/>
            <a:rect l="l" t="t" r="r" b="b"/>
            <a:pathLst>
              <a:path w="9085" h="19098">
                <a:moveTo>
                  <a:pt x="1015" y="1"/>
                </a:moveTo>
                <a:cubicBezTo>
                  <a:pt x="466" y="1"/>
                  <a:pt x="1" y="466"/>
                  <a:pt x="1" y="1015"/>
                </a:cubicBezTo>
                <a:lnTo>
                  <a:pt x="1" y="19097"/>
                </a:lnTo>
                <a:lnTo>
                  <a:pt x="9084" y="19097"/>
                </a:lnTo>
                <a:lnTo>
                  <a:pt x="9084" y="1015"/>
                </a:lnTo>
                <a:cubicBezTo>
                  <a:pt x="9084" y="466"/>
                  <a:pt x="8620" y="1"/>
                  <a:pt x="807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9" name="CustomShape 29"/>
          <p:cNvSpPr/>
          <p:nvPr/>
        </p:nvSpPr>
        <p:spPr>
          <a:xfrm>
            <a:off x="6519600" y="3976560"/>
            <a:ext cx="114120" cy="93960"/>
          </a:xfrm>
          <a:custGeom>
            <a:avLst/>
            <a:gdLst/>
            <a:ahLst/>
            <a:cxnLst/>
            <a:rect l="l" t="t" r="r" b="b"/>
            <a:pathLst>
              <a:path w="3846" h="3170">
                <a:moveTo>
                  <a:pt x="1" y="1"/>
                </a:moveTo>
                <a:lnTo>
                  <a:pt x="1" y="3169"/>
                </a:lnTo>
                <a:lnTo>
                  <a:pt x="3845" y="3127"/>
                </a:lnTo>
                <a:lnTo>
                  <a:pt x="3845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0" name="CustomShape 30"/>
          <p:cNvSpPr/>
          <p:nvPr/>
        </p:nvSpPr>
        <p:spPr>
          <a:xfrm>
            <a:off x="6378840" y="3976560"/>
            <a:ext cx="115200" cy="92880"/>
          </a:xfrm>
          <a:custGeom>
            <a:avLst/>
            <a:gdLst/>
            <a:ahLst/>
            <a:cxnLst/>
            <a:rect l="l" t="t" r="r" b="b"/>
            <a:pathLst>
              <a:path w="3888" h="3128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88" y="3127"/>
                </a:lnTo>
                <a:lnTo>
                  <a:pt x="38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1" name="CustomShape 31"/>
          <p:cNvSpPr/>
          <p:nvPr/>
        </p:nvSpPr>
        <p:spPr>
          <a:xfrm>
            <a:off x="6378840" y="4094640"/>
            <a:ext cx="115200" cy="93960"/>
          </a:xfrm>
          <a:custGeom>
            <a:avLst/>
            <a:gdLst/>
            <a:ahLst/>
            <a:cxnLst/>
            <a:rect l="l" t="t" r="r" b="b"/>
            <a:pathLst>
              <a:path w="3888" h="3169">
                <a:moveTo>
                  <a:pt x="3888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88" y="3169"/>
                </a:lnTo>
                <a:lnTo>
                  <a:pt x="3888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2" name="CustomShape 32"/>
          <p:cNvSpPr/>
          <p:nvPr/>
        </p:nvSpPr>
        <p:spPr>
          <a:xfrm>
            <a:off x="6519600" y="4096080"/>
            <a:ext cx="114120" cy="92520"/>
          </a:xfrm>
          <a:custGeom>
            <a:avLst/>
            <a:gdLst/>
            <a:ahLst/>
            <a:cxnLst/>
            <a:rect l="l" t="t" r="r" b="b"/>
            <a:pathLst>
              <a:path w="3846" h="3127">
                <a:moveTo>
                  <a:pt x="1" y="0"/>
                </a:moveTo>
                <a:lnTo>
                  <a:pt x="1" y="3127"/>
                </a:lnTo>
                <a:lnTo>
                  <a:pt x="3507" y="3127"/>
                </a:lnTo>
                <a:cubicBezTo>
                  <a:pt x="3718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3" name="CustomShape 33"/>
          <p:cNvSpPr/>
          <p:nvPr/>
        </p:nvSpPr>
        <p:spPr>
          <a:xfrm>
            <a:off x="5732640" y="3976560"/>
            <a:ext cx="115200" cy="93960"/>
          </a:xfrm>
          <a:custGeom>
            <a:avLst/>
            <a:gdLst/>
            <a:ahLst/>
            <a:cxnLst/>
            <a:rect l="l" t="t" r="r" b="b"/>
            <a:pathLst>
              <a:path w="3888" h="3170">
                <a:moveTo>
                  <a:pt x="0" y="1"/>
                </a:moveTo>
                <a:lnTo>
                  <a:pt x="0" y="3169"/>
                </a:lnTo>
                <a:lnTo>
                  <a:pt x="3887" y="3127"/>
                </a:lnTo>
                <a:lnTo>
                  <a:pt x="3887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4" name="CustomShape 34"/>
          <p:cNvSpPr/>
          <p:nvPr/>
        </p:nvSpPr>
        <p:spPr>
          <a:xfrm>
            <a:off x="5732640" y="4096080"/>
            <a:ext cx="114120" cy="92520"/>
          </a:xfrm>
          <a:custGeom>
            <a:avLst/>
            <a:gdLst/>
            <a:ahLst/>
            <a:cxnLst/>
            <a:rect l="l" t="t" r="r" b="b"/>
            <a:pathLst>
              <a:path w="3845" h="3127">
                <a:moveTo>
                  <a:pt x="0" y="0"/>
                </a:moveTo>
                <a:lnTo>
                  <a:pt x="0" y="3127"/>
                </a:lnTo>
                <a:lnTo>
                  <a:pt x="3507" y="3127"/>
                </a:lnTo>
                <a:cubicBezTo>
                  <a:pt x="3676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5" name="CustomShape 35"/>
          <p:cNvSpPr/>
          <p:nvPr/>
        </p:nvSpPr>
        <p:spPr>
          <a:xfrm>
            <a:off x="5591880" y="3976560"/>
            <a:ext cx="114120" cy="92880"/>
          </a:xfrm>
          <a:custGeom>
            <a:avLst/>
            <a:gdLst/>
            <a:ahLst/>
            <a:cxnLst/>
            <a:rect l="l" t="t" r="r" b="b"/>
            <a:pathLst>
              <a:path w="3846" h="3128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45" y="3127"/>
                </a:lnTo>
                <a:lnTo>
                  <a:pt x="3845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6" name="CustomShape 36"/>
          <p:cNvSpPr/>
          <p:nvPr/>
        </p:nvSpPr>
        <p:spPr>
          <a:xfrm>
            <a:off x="5591880" y="4094640"/>
            <a:ext cx="114120" cy="93960"/>
          </a:xfrm>
          <a:custGeom>
            <a:avLst/>
            <a:gdLst/>
            <a:ahLst/>
            <a:cxnLst/>
            <a:rect l="l" t="t" r="r" b="b"/>
            <a:pathLst>
              <a:path w="3846" h="3169">
                <a:moveTo>
                  <a:pt x="3845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45" y="3169"/>
                </a:ln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7" name="CustomShape 37"/>
          <p:cNvSpPr/>
          <p:nvPr/>
        </p:nvSpPr>
        <p:spPr>
          <a:xfrm>
            <a:off x="4281840" y="4546080"/>
            <a:ext cx="4971960" cy="667080"/>
          </a:xfrm>
          <a:custGeom>
            <a:avLst/>
            <a:gdLst/>
            <a:ahLst/>
            <a:cxnLst/>
            <a:rect l="l" t="t" r="r" b="b"/>
            <a:pathLst>
              <a:path w="167091" h="20111">
                <a:moveTo>
                  <a:pt x="18547" y="0"/>
                </a:moveTo>
                <a:cubicBezTo>
                  <a:pt x="8323" y="0"/>
                  <a:pt x="0" y="8323"/>
                  <a:pt x="0" y="18589"/>
                </a:cubicBezTo>
                <a:lnTo>
                  <a:pt x="0" y="20110"/>
                </a:lnTo>
                <a:lnTo>
                  <a:pt x="167091" y="20110"/>
                </a:lnTo>
                <a:lnTo>
                  <a:pt x="167091" y="18589"/>
                </a:lnTo>
                <a:cubicBezTo>
                  <a:pt x="167091" y="8323"/>
                  <a:pt x="158768" y="0"/>
                  <a:pt x="1485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8" name="CustomShape 38"/>
          <p:cNvSpPr/>
          <p:nvPr/>
        </p:nvSpPr>
        <p:spPr>
          <a:xfrm>
            <a:off x="4945680" y="4939560"/>
            <a:ext cx="3542400" cy="425880"/>
          </a:xfrm>
          <a:custGeom>
            <a:avLst/>
            <a:gdLst/>
            <a:ahLst/>
            <a:cxnLst/>
            <a:rect l="l" t="t" r="r" b="b"/>
            <a:pathLst>
              <a:path w="119055" h="14323">
                <a:moveTo>
                  <a:pt x="13224" y="1"/>
                </a:moveTo>
                <a:cubicBezTo>
                  <a:pt x="5915" y="1"/>
                  <a:pt x="0" y="5915"/>
                  <a:pt x="0" y="13224"/>
                </a:cubicBezTo>
                <a:lnTo>
                  <a:pt x="0" y="14323"/>
                </a:lnTo>
                <a:lnTo>
                  <a:pt x="119055" y="14323"/>
                </a:lnTo>
                <a:lnTo>
                  <a:pt x="119055" y="13224"/>
                </a:lnTo>
                <a:cubicBezTo>
                  <a:pt x="119055" y="5915"/>
                  <a:pt x="113098" y="1"/>
                  <a:pt x="1057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9" name="CustomShape 39"/>
          <p:cNvSpPr/>
          <p:nvPr/>
        </p:nvSpPr>
        <p:spPr>
          <a:xfrm>
            <a:off x="7706520" y="4205520"/>
            <a:ext cx="668520" cy="866880"/>
          </a:xfrm>
          <a:custGeom>
            <a:avLst/>
            <a:gdLst/>
            <a:ahLst/>
            <a:cxnLst/>
            <a:rect l="l" t="t" r="r" b="b"/>
            <a:pathLst>
              <a:path w="22477" h="29147">
                <a:moveTo>
                  <a:pt x="11078" y="1"/>
                </a:moveTo>
                <a:cubicBezTo>
                  <a:pt x="4980" y="1"/>
                  <a:pt x="40" y="4601"/>
                  <a:pt x="1" y="10261"/>
                </a:cubicBezTo>
                <a:cubicBezTo>
                  <a:pt x="1" y="12627"/>
                  <a:pt x="846" y="14908"/>
                  <a:pt x="2409" y="16725"/>
                </a:cubicBezTo>
                <a:cubicBezTo>
                  <a:pt x="3592" y="18077"/>
                  <a:pt x="4141" y="19851"/>
                  <a:pt x="3930" y="21626"/>
                </a:cubicBezTo>
                <a:cubicBezTo>
                  <a:pt x="3887" y="21964"/>
                  <a:pt x="3845" y="22302"/>
                  <a:pt x="3887" y="22640"/>
                </a:cubicBezTo>
                <a:cubicBezTo>
                  <a:pt x="3971" y="26247"/>
                  <a:pt x="7179" y="29146"/>
                  <a:pt x="11070" y="29146"/>
                </a:cubicBezTo>
                <a:cubicBezTo>
                  <a:pt x="11098" y="29146"/>
                  <a:pt x="11126" y="29146"/>
                  <a:pt x="11154" y="29146"/>
                </a:cubicBezTo>
                <a:cubicBezTo>
                  <a:pt x="15041" y="29104"/>
                  <a:pt x="18209" y="26146"/>
                  <a:pt x="18252" y="22513"/>
                </a:cubicBezTo>
                <a:lnTo>
                  <a:pt x="18252" y="22048"/>
                </a:lnTo>
                <a:cubicBezTo>
                  <a:pt x="18125" y="20063"/>
                  <a:pt x="18759" y="18077"/>
                  <a:pt x="20026" y="16514"/>
                </a:cubicBezTo>
                <a:cubicBezTo>
                  <a:pt x="21716" y="14444"/>
                  <a:pt x="22476" y="11782"/>
                  <a:pt x="22181" y="9120"/>
                </a:cubicBezTo>
                <a:cubicBezTo>
                  <a:pt x="21589" y="4346"/>
                  <a:pt x="17533" y="629"/>
                  <a:pt x="12464" y="79"/>
                </a:cubicBezTo>
                <a:cubicBezTo>
                  <a:pt x="11996" y="26"/>
                  <a:pt x="11534" y="1"/>
                  <a:pt x="1107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0" name="CustomShape 40"/>
          <p:cNvSpPr/>
          <p:nvPr/>
        </p:nvSpPr>
        <p:spPr>
          <a:xfrm>
            <a:off x="7896240" y="4537440"/>
            <a:ext cx="272520" cy="819720"/>
          </a:xfrm>
          <a:custGeom>
            <a:avLst/>
            <a:gdLst/>
            <a:ahLst/>
            <a:cxnLst/>
            <a:rect l="l" t="t" r="r" b="b"/>
            <a:pathLst>
              <a:path w="9173" h="27557">
                <a:moveTo>
                  <a:pt x="4779" y="0"/>
                </a:moveTo>
                <a:cubicBezTo>
                  <a:pt x="4462" y="0"/>
                  <a:pt x="4145" y="212"/>
                  <a:pt x="4188" y="634"/>
                </a:cubicBezTo>
                <a:lnTo>
                  <a:pt x="4145" y="10731"/>
                </a:lnTo>
                <a:lnTo>
                  <a:pt x="1272" y="7267"/>
                </a:lnTo>
                <a:cubicBezTo>
                  <a:pt x="1139" y="7112"/>
                  <a:pt x="980" y="7047"/>
                  <a:pt x="826" y="7047"/>
                </a:cubicBezTo>
                <a:cubicBezTo>
                  <a:pt x="393" y="7047"/>
                  <a:pt x="0" y="7560"/>
                  <a:pt x="343" y="8027"/>
                </a:cubicBezTo>
                <a:lnTo>
                  <a:pt x="4145" y="12548"/>
                </a:lnTo>
                <a:lnTo>
                  <a:pt x="4061" y="26955"/>
                </a:lnTo>
                <a:cubicBezTo>
                  <a:pt x="4040" y="27356"/>
                  <a:pt x="4335" y="27557"/>
                  <a:pt x="4636" y="27557"/>
                </a:cubicBezTo>
                <a:cubicBezTo>
                  <a:pt x="4937" y="27557"/>
                  <a:pt x="5244" y="27356"/>
                  <a:pt x="5244" y="26955"/>
                </a:cubicBezTo>
                <a:lnTo>
                  <a:pt x="5328" y="7985"/>
                </a:lnTo>
                <a:cubicBezTo>
                  <a:pt x="5413" y="7943"/>
                  <a:pt x="5455" y="7858"/>
                  <a:pt x="5539" y="7816"/>
                </a:cubicBezTo>
                <a:lnTo>
                  <a:pt x="8962" y="3127"/>
                </a:lnTo>
                <a:cubicBezTo>
                  <a:pt x="9173" y="2873"/>
                  <a:pt x="9088" y="2493"/>
                  <a:pt x="8835" y="2324"/>
                </a:cubicBezTo>
                <a:cubicBezTo>
                  <a:pt x="8729" y="2236"/>
                  <a:pt x="8602" y="2192"/>
                  <a:pt x="8476" y="2192"/>
                </a:cubicBezTo>
                <a:cubicBezTo>
                  <a:pt x="8301" y="2192"/>
                  <a:pt x="8131" y="2278"/>
                  <a:pt x="8032" y="2451"/>
                </a:cubicBezTo>
                <a:lnTo>
                  <a:pt x="5371" y="6042"/>
                </a:lnTo>
                <a:lnTo>
                  <a:pt x="5371" y="634"/>
                </a:lnTo>
                <a:cubicBezTo>
                  <a:pt x="5413" y="212"/>
                  <a:pt x="5096" y="0"/>
                  <a:pt x="477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1" name="CustomShape 41"/>
          <p:cNvSpPr/>
          <p:nvPr/>
        </p:nvSpPr>
        <p:spPr>
          <a:xfrm>
            <a:off x="7290360" y="4556880"/>
            <a:ext cx="464760" cy="602280"/>
          </a:xfrm>
          <a:custGeom>
            <a:avLst/>
            <a:gdLst/>
            <a:ahLst/>
            <a:cxnLst/>
            <a:rect l="l" t="t" r="r" b="b"/>
            <a:pathLst>
              <a:path w="15633" h="20255">
                <a:moveTo>
                  <a:pt x="7962" y="1"/>
                </a:moveTo>
                <a:cubicBezTo>
                  <a:pt x="7636" y="1"/>
                  <a:pt x="7306" y="20"/>
                  <a:pt x="6971" y="60"/>
                </a:cubicBezTo>
                <a:cubicBezTo>
                  <a:pt x="3423" y="440"/>
                  <a:pt x="592" y="3059"/>
                  <a:pt x="212" y="6354"/>
                </a:cubicBezTo>
                <a:cubicBezTo>
                  <a:pt x="1" y="8171"/>
                  <a:pt x="550" y="10030"/>
                  <a:pt x="1690" y="11466"/>
                </a:cubicBezTo>
                <a:cubicBezTo>
                  <a:pt x="2578" y="12565"/>
                  <a:pt x="3042" y="13959"/>
                  <a:pt x="2958" y="15353"/>
                </a:cubicBezTo>
                <a:lnTo>
                  <a:pt x="2958" y="15649"/>
                </a:lnTo>
                <a:cubicBezTo>
                  <a:pt x="2958" y="18184"/>
                  <a:pt x="5155" y="20212"/>
                  <a:pt x="7859" y="20254"/>
                </a:cubicBezTo>
                <a:cubicBezTo>
                  <a:pt x="7887" y="20255"/>
                  <a:pt x="7915" y="20255"/>
                  <a:pt x="7943" y="20255"/>
                </a:cubicBezTo>
                <a:cubicBezTo>
                  <a:pt x="10650" y="20255"/>
                  <a:pt x="12845" y="18242"/>
                  <a:pt x="12928" y="15734"/>
                </a:cubicBezTo>
                <a:cubicBezTo>
                  <a:pt x="12928" y="15480"/>
                  <a:pt x="12928" y="15269"/>
                  <a:pt x="12886" y="15058"/>
                </a:cubicBezTo>
                <a:cubicBezTo>
                  <a:pt x="12717" y="13790"/>
                  <a:pt x="13140" y="12565"/>
                  <a:pt x="13942" y="11635"/>
                </a:cubicBezTo>
                <a:cubicBezTo>
                  <a:pt x="15041" y="10368"/>
                  <a:pt x="15632" y="8763"/>
                  <a:pt x="15590" y="7115"/>
                </a:cubicBezTo>
                <a:cubicBezTo>
                  <a:pt x="15590" y="3194"/>
                  <a:pt x="12169" y="1"/>
                  <a:pt x="79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2" name="CustomShape 42"/>
          <p:cNvSpPr/>
          <p:nvPr/>
        </p:nvSpPr>
        <p:spPr>
          <a:xfrm>
            <a:off x="7433640" y="4788720"/>
            <a:ext cx="190440" cy="569160"/>
          </a:xfrm>
          <a:custGeom>
            <a:avLst/>
            <a:gdLst/>
            <a:ahLst/>
            <a:cxnLst/>
            <a:rect l="l" t="t" r="r" b="b"/>
            <a:pathLst>
              <a:path w="6406" h="19140">
                <a:moveTo>
                  <a:pt x="3085" y="1"/>
                </a:moveTo>
                <a:cubicBezTo>
                  <a:pt x="2831" y="1"/>
                  <a:pt x="2662" y="170"/>
                  <a:pt x="2662" y="423"/>
                </a:cubicBezTo>
                <a:lnTo>
                  <a:pt x="2662" y="4183"/>
                </a:lnTo>
                <a:lnTo>
                  <a:pt x="804" y="1649"/>
                </a:lnTo>
                <a:cubicBezTo>
                  <a:pt x="727" y="1546"/>
                  <a:pt x="604" y="1490"/>
                  <a:pt x="471" y="1490"/>
                </a:cubicBezTo>
                <a:cubicBezTo>
                  <a:pt x="385" y="1490"/>
                  <a:pt x="295" y="1514"/>
                  <a:pt x="212" y="1564"/>
                </a:cubicBezTo>
                <a:cubicBezTo>
                  <a:pt x="43" y="1691"/>
                  <a:pt x="1" y="1987"/>
                  <a:pt x="128" y="2156"/>
                </a:cubicBezTo>
                <a:lnTo>
                  <a:pt x="2536" y="5409"/>
                </a:lnTo>
                <a:cubicBezTo>
                  <a:pt x="2578" y="5451"/>
                  <a:pt x="2620" y="5493"/>
                  <a:pt x="2662" y="5493"/>
                </a:cubicBezTo>
                <a:lnTo>
                  <a:pt x="2747" y="18717"/>
                </a:lnTo>
                <a:cubicBezTo>
                  <a:pt x="2747" y="18928"/>
                  <a:pt x="2916" y="19139"/>
                  <a:pt x="3127" y="19139"/>
                </a:cubicBezTo>
                <a:cubicBezTo>
                  <a:pt x="3381" y="19139"/>
                  <a:pt x="3550" y="18928"/>
                  <a:pt x="3550" y="18717"/>
                </a:cubicBezTo>
                <a:lnTo>
                  <a:pt x="3507" y="8704"/>
                </a:lnTo>
                <a:lnTo>
                  <a:pt x="6127" y="5535"/>
                </a:lnTo>
                <a:cubicBezTo>
                  <a:pt x="6406" y="5225"/>
                  <a:pt x="6139" y="4869"/>
                  <a:pt x="5843" y="4869"/>
                </a:cubicBezTo>
                <a:cubicBezTo>
                  <a:pt x="5736" y="4869"/>
                  <a:pt x="5625" y="4916"/>
                  <a:pt x="5535" y="5028"/>
                </a:cubicBezTo>
                <a:lnTo>
                  <a:pt x="3507" y="7394"/>
                </a:lnTo>
                <a:lnTo>
                  <a:pt x="3507" y="423"/>
                </a:lnTo>
                <a:cubicBezTo>
                  <a:pt x="3507" y="170"/>
                  <a:pt x="3296" y="1"/>
                  <a:pt x="308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3" name="CustomShape 43"/>
          <p:cNvSpPr/>
          <p:nvPr/>
        </p:nvSpPr>
        <p:spPr>
          <a:xfrm>
            <a:off x="1652760" y="1490760"/>
            <a:ext cx="3628800" cy="337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800" b="1" i="1" strike="noStrike" spc="-1" dirty="0">
                <a:solidFill>
                  <a:srgbClr val="FFC000"/>
                </a:solidFill>
                <a:latin typeface="Arial"/>
                <a:ea typeface="Arial"/>
              </a:rPr>
              <a:t>…we serve the future</a:t>
            </a:r>
            <a:endParaRPr lang="en-US" sz="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800" b="0" strike="noStrike" spc="-1" dirty="0">
              <a:latin typeface="Arial"/>
            </a:endParaRPr>
          </a:p>
        </p:txBody>
      </p:sp>
      <p:grpSp>
        <p:nvGrpSpPr>
          <p:cNvPr id="544" name="Group 44"/>
          <p:cNvGrpSpPr/>
          <p:nvPr/>
        </p:nvGrpSpPr>
        <p:grpSpPr>
          <a:xfrm>
            <a:off x="1649880" y="3672720"/>
            <a:ext cx="596160" cy="976320"/>
            <a:chOff x="1649880" y="3672720"/>
            <a:chExt cx="596160" cy="976320"/>
          </a:xfrm>
        </p:grpSpPr>
        <p:sp>
          <p:nvSpPr>
            <p:cNvPr id="545" name="CustomShape 45"/>
            <p:cNvSpPr/>
            <p:nvPr/>
          </p:nvSpPr>
          <p:spPr>
            <a:xfrm>
              <a:off x="1649880" y="3672720"/>
              <a:ext cx="596160" cy="556560"/>
            </a:xfrm>
            <a:custGeom>
              <a:avLst/>
              <a:gdLst/>
              <a:ahLst/>
              <a:cxnLst/>
              <a:rect l="l" t="t" r="r" b="b"/>
              <a:pathLst>
                <a:path w="38911" h="50432">
                  <a:moveTo>
                    <a:pt x="19282" y="1"/>
                  </a:moveTo>
                  <a:cubicBezTo>
                    <a:pt x="8639" y="1"/>
                    <a:pt x="1" y="8002"/>
                    <a:pt x="1" y="17856"/>
                  </a:cubicBezTo>
                  <a:cubicBezTo>
                    <a:pt x="1" y="21954"/>
                    <a:pt x="1521" y="25926"/>
                    <a:pt x="4225" y="29010"/>
                  </a:cubicBezTo>
                  <a:cubicBezTo>
                    <a:pt x="6253" y="31333"/>
                    <a:pt x="7225" y="34417"/>
                    <a:pt x="6845" y="37502"/>
                  </a:cubicBezTo>
                  <a:cubicBezTo>
                    <a:pt x="6760" y="38093"/>
                    <a:pt x="6760" y="38642"/>
                    <a:pt x="6760" y="39234"/>
                  </a:cubicBezTo>
                  <a:cubicBezTo>
                    <a:pt x="6969" y="45451"/>
                    <a:pt x="12494" y="50432"/>
                    <a:pt x="19142" y="50432"/>
                  </a:cubicBezTo>
                  <a:cubicBezTo>
                    <a:pt x="19225" y="50432"/>
                    <a:pt x="19309" y="50431"/>
                    <a:pt x="19392" y="50429"/>
                  </a:cubicBezTo>
                  <a:cubicBezTo>
                    <a:pt x="26194" y="50303"/>
                    <a:pt x="31602" y="45191"/>
                    <a:pt x="31602" y="38896"/>
                  </a:cubicBezTo>
                  <a:lnTo>
                    <a:pt x="31602" y="38177"/>
                  </a:lnTo>
                  <a:cubicBezTo>
                    <a:pt x="31391" y="34671"/>
                    <a:pt x="32447" y="31249"/>
                    <a:pt x="34644" y="28545"/>
                  </a:cubicBezTo>
                  <a:cubicBezTo>
                    <a:pt x="37601" y="24954"/>
                    <a:pt x="38911" y="20307"/>
                    <a:pt x="38362" y="15702"/>
                  </a:cubicBezTo>
                  <a:cubicBezTo>
                    <a:pt x="37305" y="7548"/>
                    <a:pt x="30292" y="1042"/>
                    <a:pt x="21462" y="112"/>
                  </a:cubicBezTo>
                  <a:cubicBezTo>
                    <a:pt x="20728" y="37"/>
                    <a:pt x="20000" y="1"/>
                    <a:pt x="19282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46" name="CustomShape 46"/>
            <p:cNvSpPr/>
            <p:nvPr/>
          </p:nvSpPr>
          <p:spPr>
            <a:xfrm>
              <a:off x="1791360" y="3815640"/>
              <a:ext cx="317880" cy="833400"/>
            </a:xfrm>
            <a:custGeom>
              <a:avLst/>
              <a:gdLst/>
              <a:ahLst/>
              <a:cxnLst/>
              <a:rect l="l" t="t" r="r" b="b"/>
              <a:pathLst>
                <a:path w="15310" h="57965">
                  <a:moveTo>
                    <a:pt x="7705" y="1"/>
                  </a:moveTo>
                  <a:cubicBezTo>
                    <a:pt x="7325" y="1"/>
                    <a:pt x="6987" y="339"/>
                    <a:pt x="6987" y="719"/>
                  </a:cubicBezTo>
                  <a:lnTo>
                    <a:pt x="6987" y="11070"/>
                  </a:lnTo>
                  <a:lnTo>
                    <a:pt x="1832" y="3972"/>
                  </a:lnTo>
                  <a:cubicBezTo>
                    <a:pt x="1676" y="3743"/>
                    <a:pt x="1464" y="3648"/>
                    <a:pt x="1256" y="3648"/>
                  </a:cubicBezTo>
                  <a:cubicBezTo>
                    <a:pt x="735" y="3648"/>
                    <a:pt x="239" y="4243"/>
                    <a:pt x="692" y="4817"/>
                  </a:cubicBezTo>
                  <a:lnTo>
                    <a:pt x="6564" y="12886"/>
                  </a:lnTo>
                  <a:cubicBezTo>
                    <a:pt x="6649" y="13055"/>
                    <a:pt x="6818" y="13140"/>
                    <a:pt x="6944" y="13182"/>
                  </a:cubicBezTo>
                  <a:lnTo>
                    <a:pt x="6944" y="19012"/>
                  </a:lnTo>
                  <a:lnTo>
                    <a:pt x="1410" y="12422"/>
                  </a:lnTo>
                  <a:cubicBezTo>
                    <a:pt x="1257" y="12289"/>
                    <a:pt x="1090" y="12233"/>
                    <a:pt x="931" y="12233"/>
                  </a:cubicBezTo>
                  <a:cubicBezTo>
                    <a:pt x="428" y="12233"/>
                    <a:pt x="1" y="12795"/>
                    <a:pt x="354" y="13309"/>
                  </a:cubicBezTo>
                  <a:lnTo>
                    <a:pt x="6987" y="21251"/>
                  </a:lnTo>
                  <a:lnTo>
                    <a:pt x="6987" y="57247"/>
                  </a:lnTo>
                  <a:cubicBezTo>
                    <a:pt x="6987" y="57627"/>
                    <a:pt x="7282" y="57923"/>
                    <a:pt x="7663" y="57965"/>
                  </a:cubicBezTo>
                  <a:cubicBezTo>
                    <a:pt x="8085" y="57923"/>
                    <a:pt x="8381" y="57627"/>
                    <a:pt x="8381" y="57247"/>
                  </a:cubicBezTo>
                  <a:lnTo>
                    <a:pt x="8381" y="21251"/>
                  </a:lnTo>
                  <a:lnTo>
                    <a:pt x="15014" y="13309"/>
                  </a:lnTo>
                  <a:cubicBezTo>
                    <a:pt x="15309" y="13013"/>
                    <a:pt x="15267" y="12591"/>
                    <a:pt x="14971" y="12337"/>
                  </a:cubicBezTo>
                  <a:cubicBezTo>
                    <a:pt x="14834" y="12219"/>
                    <a:pt x="14661" y="12156"/>
                    <a:pt x="14489" y="12156"/>
                  </a:cubicBezTo>
                  <a:cubicBezTo>
                    <a:pt x="14290" y="12156"/>
                    <a:pt x="14093" y="12240"/>
                    <a:pt x="13957" y="12422"/>
                  </a:cubicBezTo>
                  <a:lnTo>
                    <a:pt x="8381" y="19012"/>
                  </a:lnTo>
                  <a:lnTo>
                    <a:pt x="8381" y="13182"/>
                  </a:lnTo>
                  <a:cubicBezTo>
                    <a:pt x="8550" y="13140"/>
                    <a:pt x="8719" y="13055"/>
                    <a:pt x="8803" y="12886"/>
                  </a:cubicBezTo>
                  <a:lnTo>
                    <a:pt x="14676" y="4817"/>
                  </a:lnTo>
                  <a:cubicBezTo>
                    <a:pt x="15129" y="4243"/>
                    <a:pt x="14632" y="3648"/>
                    <a:pt x="14111" y="3648"/>
                  </a:cubicBezTo>
                  <a:cubicBezTo>
                    <a:pt x="13903" y="3648"/>
                    <a:pt x="13692" y="3743"/>
                    <a:pt x="13535" y="3972"/>
                  </a:cubicBezTo>
                  <a:lnTo>
                    <a:pt x="8381" y="11070"/>
                  </a:lnTo>
                  <a:lnTo>
                    <a:pt x="8381" y="719"/>
                  </a:lnTo>
                  <a:cubicBezTo>
                    <a:pt x="8381" y="339"/>
                    <a:pt x="8085" y="1"/>
                    <a:pt x="7705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547" name="Graphic 5"/>
          <p:cNvPicPr/>
          <p:nvPr/>
        </p:nvPicPr>
        <p:blipFill>
          <a:blip r:embed="rId2"/>
          <a:stretch/>
        </p:blipFill>
        <p:spPr>
          <a:xfrm>
            <a:off x="3985560" y="54360"/>
            <a:ext cx="2390760" cy="159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FEATURE SELECTION EVOLUTION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55AA077A-2454-4486-B921-D23D15A00426}"/>
              </a:ext>
            </a:extLst>
          </p:cNvPr>
          <p:cNvGrpSpPr/>
          <p:nvPr/>
        </p:nvGrpSpPr>
        <p:grpSpPr>
          <a:xfrm>
            <a:off x="732960" y="3218040"/>
            <a:ext cx="927000" cy="2083320"/>
            <a:chOff x="732960" y="3218040"/>
            <a:chExt cx="927000" cy="2083320"/>
          </a:xfrm>
        </p:grpSpPr>
        <p:sp>
          <p:nvSpPr>
            <p:cNvPr id="21" name="CustomShape 4">
              <a:extLst>
                <a:ext uri="{FF2B5EF4-FFF2-40B4-BE49-F238E27FC236}">
                  <a16:creationId xmlns:a16="http://schemas.microsoft.com/office/drawing/2014/main" id="{01DB6305-AD5C-4311-9953-21F0BA8D8059}"/>
                </a:ext>
              </a:extLst>
            </p:cNvPr>
            <p:cNvSpPr/>
            <p:nvPr/>
          </p:nvSpPr>
          <p:spPr>
            <a:xfrm>
              <a:off x="732960" y="3218040"/>
              <a:ext cx="927000" cy="1553400"/>
            </a:xfrm>
            <a:custGeom>
              <a:avLst/>
              <a:gdLst/>
              <a:ahLst/>
              <a:cxnLst/>
              <a:rect l="l" t="t" r="r" b="b"/>
              <a:pathLst>
                <a:path w="62727" h="105106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" name="CustomShape 5">
              <a:extLst>
                <a:ext uri="{FF2B5EF4-FFF2-40B4-BE49-F238E27FC236}">
                  <a16:creationId xmlns:a16="http://schemas.microsoft.com/office/drawing/2014/main" id="{0B95FB64-7E4D-40AE-ABC3-E1EAC752D59F}"/>
                </a:ext>
              </a:extLst>
            </p:cNvPr>
            <p:cNvSpPr/>
            <p:nvPr/>
          </p:nvSpPr>
          <p:spPr>
            <a:xfrm>
              <a:off x="1028160" y="3708360"/>
              <a:ext cx="329400" cy="1593000"/>
            </a:xfrm>
            <a:custGeom>
              <a:avLst/>
              <a:gdLst/>
              <a:ahLst/>
              <a:cxnLst/>
              <a:rect l="l" t="t" r="r" b="b"/>
              <a:pathLst>
                <a:path w="22295" h="10777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3" name="Group 6">
            <a:extLst>
              <a:ext uri="{FF2B5EF4-FFF2-40B4-BE49-F238E27FC236}">
                <a16:creationId xmlns:a16="http://schemas.microsoft.com/office/drawing/2014/main" id="{2CEB4636-4611-42D2-8C4F-5BEFF33585BE}"/>
              </a:ext>
            </a:extLst>
          </p:cNvPr>
          <p:cNvGrpSpPr/>
          <p:nvPr/>
        </p:nvGrpSpPr>
        <p:grpSpPr>
          <a:xfrm>
            <a:off x="0" y="3587760"/>
            <a:ext cx="1281960" cy="1701360"/>
            <a:chOff x="0" y="3587760"/>
            <a:chExt cx="1281960" cy="1701360"/>
          </a:xfrm>
        </p:grpSpPr>
        <p:sp>
          <p:nvSpPr>
            <p:cNvPr id="24" name="CustomShape 7">
              <a:extLst>
                <a:ext uri="{FF2B5EF4-FFF2-40B4-BE49-F238E27FC236}">
                  <a16:creationId xmlns:a16="http://schemas.microsoft.com/office/drawing/2014/main" id="{303372A9-00CF-4F17-8041-A94782FF2C73}"/>
                </a:ext>
              </a:extLst>
            </p:cNvPr>
            <p:cNvSpPr/>
            <p:nvPr/>
          </p:nvSpPr>
          <p:spPr>
            <a:xfrm>
              <a:off x="0" y="3587760"/>
              <a:ext cx="1281960" cy="1318320"/>
            </a:xfrm>
            <a:custGeom>
              <a:avLst/>
              <a:gdLst/>
              <a:ahLst/>
              <a:cxnLst/>
              <a:rect l="l" t="t" r="r" b="b"/>
              <a:pathLst>
                <a:path w="86748" h="89196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" name="CustomShape 8">
              <a:extLst>
                <a:ext uri="{FF2B5EF4-FFF2-40B4-BE49-F238E27FC236}">
                  <a16:creationId xmlns:a16="http://schemas.microsoft.com/office/drawing/2014/main" id="{F0149F9B-A7EC-419F-8D0A-5566E5A02EE7}"/>
                </a:ext>
              </a:extLst>
            </p:cNvPr>
            <p:cNvSpPr/>
            <p:nvPr/>
          </p:nvSpPr>
          <p:spPr>
            <a:xfrm>
              <a:off x="462960" y="4040280"/>
              <a:ext cx="374400" cy="1248840"/>
            </a:xfrm>
            <a:custGeom>
              <a:avLst/>
              <a:gdLst/>
              <a:ahLst/>
              <a:cxnLst/>
              <a:rect l="l" t="t" r="r" b="b"/>
              <a:pathLst>
                <a:path w="25355" h="84507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10AE23A-32BA-49EC-9C38-49BB087DF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555983"/>
              </p:ext>
            </p:extLst>
          </p:nvPr>
        </p:nvGraphicFramePr>
        <p:xfrm>
          <a:off x="4547202" y="1618023"/>
          <a:ext cx="4059808" cy="3129810"/>
        </p:xfrm>
        <a:graphic>
          <a:graphicData uri="http://schemas.openxmlformats.org/drawingml/2006/table">
            <a:tbl>
              <a:tblPr/>
              <a:tblGrid>
                <a:gridCol w="1035878">
                  <a:extLst>
                    <a:ext uri="{9D8B030D-6E8A-4147-A177-3AD203B41FA5}">
                      <a16:colId xmlns:a16="http://schemas.microsoft.com/office/drawing/2014/main" val="1172849465"/>
                    </a:ext>
                  </a:extLst>
                </a:gridCol>
                <a:gridCol w="920782">
                  <a:extLst>
                    <a:ext uri="{9D8B030D-6E8A-4147-A177-3AD203B41FA5}">
                      <a16:colId xmlns:a16="http://schemas.microsoft.com/office/drawing/2014/main" val="1519960352"/>
                    </a:ext>
                  </a:extLst>
                </a:gridCol>
                <a:gridCol w="146488">
                  <a:extLst>
                    <a:ext uri="{9D8B030D-6E8A-4147-A177-3AD203B41FA5}">
                      <a16:colId xmlns:a16="http://schemas.microsoft.com/office/drawing/2014/main" val="4272589171"/>
                    </a:ext>
                  </a:extLst>
                </a:gridCol>
                <a:gridCol w="1035878">
                  <a:extLst>
                    <a:ext uri="{9D8B030D-6E8A-4147-A177-3AD203B41FA5}">
                      <a16:colId xmlns:a16="http://schemas.microsoft.com/office/drawing/2014/main" val="3467758094"/>
                    </a:ext>
                  </a:extLst>
                </a:gridCol>
                <a:gridCol w="920782">
                  <a:extLst>
                    <a:ext uri="{9D8B030D-6E8A-4147-A177-3AD203B41FA5}">
                      <a16:colId xmlns:a16="http://schemas.microsoft.com/office/drawing/2014/main" val="3302223173"/>
                    </a:ext>
                  </a:extLst>
                </a:gridCol>
              </a:tblGrid>
              <a:tr h="159356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 Price Correlation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365985"/>
                  </a:ext>
                </a:extLst>
              </a:tr>
              <a:tr h="1358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</a:t>
                      </a:r>
                    </a:p>
                  </a:txBody>
                  <a:tcPr marL="2661" marR="2661" marT="26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Correlation</a:t>
                      </a:r>
                    </a:p>
                  </a:txBody>
                  <a:tcPr marL="2661" marR="2661" marT="26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</a:t>
                      </a:r>
                    </a:p>
                  </a:txBody>
                  <a:tcPr marL="2661" marR="2661" marT="26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Correlation</a:t>
                      </a:r>
                    </a:p>
                  </a:txBody>
                  <a:tcPr marL="2661" marR="2661" marT="26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1689876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SalePrice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1.000000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BsmtFullBath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0.227122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626414"/>
                  </a:ext>
                </a:extLst>
              </a:tr>
              <a:tr h="245216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OverallQual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0.790982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BsmtUnfSF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0.214479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6136796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GrLivArea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0.708624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BedroomAbvGr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0.168213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8202615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GarageCars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0.640409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ScreenPorch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0.111447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8764728"/>
                  </a:ext>
                </a:extLst>
              </a:tr>
              <a:tr h="100923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GarageArea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0.623431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PoolArea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0.092404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7045613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TotalBsmtSF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0.613581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MoSold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0.046432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8866537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1stFlrSF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0.605852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3SsnPorch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0.044584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8222712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FullBath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0.560664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BsmtFinSF2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-0.011378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9190204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TotRmsAbvGrd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0.533723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BsmtHalfBath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-0.016844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8438969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YearBuilt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0.522897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MiscVal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-0.02119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8377195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YearRemodAdd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0.507101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-0.021917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0422506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GarageYrBlt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0.486362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LowQualFinSF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-0.025606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9294991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MasVnrArea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0.477493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YrSold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-0.028923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7254079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Fireplaces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0.466929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OverallCond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-0.077856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4328610"/>
                  </a:ext>
                </a:extLst>
              </a:tr>
              <a:tr h="207703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BsmtFinSF1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0.38642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MSSubClass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-0.084284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9748759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LotFrontage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0.351799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EnclosedPorch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-0.128578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591457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WoodDeckSF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0.324413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KitchenAbvGr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-0.135907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2684004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2ndFlrSF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0.319334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MSSubClass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-0.084284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8673639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OpenPorchSF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0.315856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EnclosedPorch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-0.128578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972052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HalfBath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0.284108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KitchenAbvGr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-0.135907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52332"/>
                  </a:ext>
                </a:extLst>
              </a:tr>
              <a:tr h="12539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LotArea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0.263843</a:t>
                      </a: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61" marR="2661" marT="26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5888059"/>
                  </a:ext>
                </a:extLst>
              </a:tr>
            </a:tbl>
          </a:graphicData>
        </a:graphic>
      </p:graphicFrame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84DCED73-3BCA-44CC-A7FB-64BF9A8E0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360" y="1166978"/>
            <a:ext cx="2391657" cy="180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759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FEATURE SELECTION EVOLUTION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9" name="CustomShape 2">
            <a:extLst>
              <a:ext uri="{FF2B5EF4-FFF2-40B4-BE49-F238E27FC236}">
                <a16:creationId xmlns:a16="http://schemas.microsoft.com/office/drawing/2014/main" id="{02B0B146-171E-4934-902C-CC93C8E98BB6}"/>
              </a:ext>
            </a:extLst>
          </p:cNvPr>
          <p:cNvSpPr/>
          <p:nvPr/>
        </p:nvSpPr>
        <p:spPr>
          <a:xfrm flipH="1">
            <a:off x="914400" y="1005840"/>
            <a:ext cx="7406640" cy="31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000" b="1" kern="1200" dirty="0">
                <a:solidFill>
                  <a:schemeClr val="accent4"/>
                </a:solidFill>
              </a:rPr>
              <a:t>Looking at scatter matrix:</a:t>
            </a: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55AA077A-2454-4486-B921-D23D15A00426}"/>
              </a:ext>
            </a:extLst>
          </p:cNvPr>
          <p:cNvGrpSpPr/>
          <p:nvPr/>
        </p:nvGrpSpPr>
        <p:grpSpPr>
          <a:xfrm>
            <a:off x="732960" y="3218040"/>
            <a:ext cx="927000" cy="2083320"/>
            <a:chOff x="732960" y="3218040"/>
            <a:chExt cx="927000" cy="2083320"/>
          </a:xfrm>
        </p:grpSpPr>
        <p:sp>
          <p:nvSpPr>
            <p:cNvPr id="21" name="CustomShape 4">
              <a:extLst>
                <a:ext uri="{FF2B5EF4-FFF2-40B4-BE49-F238E27FC236}">
                  <a16:creationId xmlns:a16="http://schemas.microsoft.com/office/drawing/2014/main" id="{01DB6305-AD5C-4311-9953-21F0BA8D8059}"/>
                </a:ext>
              </a:extLst>
            </p:cNvPr>
            <p:cNvSpPr/>
            <p:nvPr/>
          </p:nvSpPr>
          <p:spPr>
            <a:xfrm>
              <a:off x="732960" y="3218040"/>
              <a:ext cx="927000" cy="1553400"/>
            </a:xfrm>
            <a:custGeom>
              <a:avLst/>
              <a:gdLst/>
              <a:ahLst/>
              <a:cxnLst/>
              <a:rect l="l" t="t" r="r" b="b"/>
              <a:pathLst>
                <a:path w="62727" h="105106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" name="CustomShape 5">
              <a:extLst>
                <a:ext uri="{FF2B5EF4-FFF2-40B4-BE49-F238E27FC236}">
                  <a16:creationId xmlns:a16="http://schemas.microsoft.com/office/drawing/2014/main" id="{0B95FB64-7E4D-40AE-ABC3-E1EAC752D59F}"/>
                </a:ext>
              </a:extLst>
            </p:cNvPr>
            <p:cNvSpPr/>
            <p:nvPr/>
          </p:nvSpPr>
          <p:spPr>
            <a:xfrm>
              <a:off x="1028160" y="3708360"/>
              <a:ext cx="329400" cy="1593000"/>
            </a:xfrm>
            <a:custGeom>
              <a:avLst/>
              <a:gdLst/>
              <a:ahLst/>
              <a:cxnLst/>
              <a:rect l="l" t="t" r="r" b="b"/>
              <a:pathLst>
                <a:path w="22295" h="10777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3" name="Group 6">
            <a:extLst>
              <a:ext uri="{FF2B5EF4-FFF2-40B4-BE49-F238E27FC236}">
                <a16:creationId xmlns:a16="http://schemas.microsoft.com/office/drawing/2014/main" id="{2CEB4636-4611-42D2-8C4F-5BEFF33585BE}"/>
              </a:ext>
            </a:extLst>
          </p:cNvPr>
          <p:cNvGrpSpPr/>
          <p:nvPr/>
        </p:nvGrpSpPr>
        <p:grpSpPr>
          <a:xfrm>
            <a:off x="0" y="3587760"/>
            <a:ext cx="1281960" cy="1701360"/>
            <a:chOff x="0" y="3587760"/>
            <a:chExt cx="1281960" cy="1701360"/>
          </a:xfrm>
        </p:grpSpPr>
        <p:sp>
          <p:nvSpPr>
            <p:cNvPr id="24" name="CustomShape 7">
              <a:extLst>
                <a:ext uri="{FF2B5EF4-FFF2-40B4-BE49-F238E27FC236}">
                  <a16:creationId xmlns:a16="http://schemas.microsoft.com/office/drawing/2014/main" id="{303372A9-00CF-4F17-8041-A94782FF2C73}"/>
                </a:ext>
              </a:extLst>
            </p:cNvPr>
            <p:cNvSpPr/>
            <p:nvPr/>
          </p:nvSpPr>
          <p:spPr>
            <a:xfrm>
              <a:off x="0" y="3587760"/>
              <a:ext cx="1281960" cy="1318320"/>
            </a:xfrm>
            <a:custGeom>
              <a:avLst/>
              <a:gdLst/>
              <a:ahLst/>
              <a:cxnLst/>
              <a:rect l="l" t="t" r="r" b="b"/>
              <a:pathLst>
                <a:path w="86748" h="89196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" name="CustomShape 8">
              <a:extLst>
                <a:ext uri="{FF2B5EF4-FFF2-40B4-BE49-F238E27FC236}">
                  <a16:creationId xmlns:a16="http://schemas.microsoft.com/office/drawing/2014/main" id="{F0149F9B-A7EC-419F-8D0A-5566E5A02EE7}"/>
                </a:ext>
              </a:extLst>
            </p:cNvPr>
            <p:cNvSpPr/>
            <p:nvPr/>
          </p:nvSpPr>
          <p:spPr>
            <a:xfrm>
              <a:off x="462960" y="4040280"/>
              <a:ext cx="374400" cy="1248840"/>
            </a:xfrm>
            <a:custGeom>
              <a:avLst/>
              <a:gdLst/>
              <a:ahLst/>
              <a:cxnLst/>
              <a:rect l="l" t="t" r="r" b="b"/>
              <a:pathLst>
                <a:path w="25355" h="84507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26" name="Picture 25" descr="Calendar&#10;&#10;Description automatically generated">
            <a:extLst>
              <a:ext uri="{FF2B5EF4-FFF2-40B4-BE49-F238E27FC236}">
                <a16:creationId xmlns:a16="http://schemas.microsoft.com/office/drawing/2014/main" id="{53D66249-632A-4D03-A96B-9E8BCA16D3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68" r="18935"/>
          <a:stretch/>
        </p:blipFill>
        <p:spPr>
          <a:xfrm>
            <a:off x="462960" y="1311823"/>
            <a:ext cx="6753542" cy="1510938"/>
          </a:xfrm>
          <a:prstGeom prst="rect">
            <a:avLst/>
          </a:prstGeom>
        </p:spPr>
      </p:pic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5BCDE5E5-883E-4582-80FF-8B4376232550}"/>
              </a:ext>
            </a:extLst>
          </p:cNvPr>
          <p:cNvGraphicFramePr>
            <a:graphicFrameLocks noGrp="1"/>
          </p:cNvGraphicFramePr>
          <p:nvPr/>
        </p:nvGraphicFramePr>
        <p:xfrm>
          <a:off x="7339982" y="1435233"/>
          <a:ext cx="1711253" cy="872490"/>
        </p:xfrm>
        <a:graphic>
          <a:graphicData uri="http://schemas.openxmlformats.org/drawingml/2006/table">
            <a:tbl>
              <a:tblPr/>
              <a:tblGrid>
                <a:gridCol w="904519">
                  <a:extLst>
                    <a:ext uri="{9D8B030D-6E8A-4147-A177-3AD203B41FA5}">
                      <a16:colId xmlns:a16="http://schemas.microsoft.com/office/drawing/2014/main" val="1005119562"/>
                    </a:ext>
                  </a:extLst>
                </a:gridCol>
                <a:gridCol w="806734">
                  <a:extLst>
                    <a:ext uri="{9D8B030D-6E8A-4147-A177-3AD203B41FA5}">
                      <a16:colId xmlns:a16="http://schemas.microsoft.com/office/drawing/2014/main" val="4152919790"/>
                    </a:ext>
                  </a:extLst>
                </a:gridCol>
              </a:tblGrid>
              <a:tr h="1783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Correlation</a:t>
                      </a:r>
                    </a:p>
                  </a:txBody>
                  <a:tcPr marL="3810" marR="3810" marT="38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359755"/>
                  </a:ext>
                </a:extLst>
              </a:tr>
              <a:tr h="16460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OverallQual</a:t>
                      </a:r>
                    </a:p>
                  </a:txBody>
                  <a:tcPr marL="3810" marR="3810" marT="381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0.790982</a:t>
                      </a:r>
                    </a:p>
                  </a:txBody>
                  <a:tcPr marL="3810" marR="3810" marT="381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5130428"/>
                  </a:ext>
                </a:extLst>
              </a:tr>
              <a:tr h="16460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GrLivArea</a:t>
                      </a:r>
                    </a:p>
                  </a:txBody>
                  <a:tcPr marL="3810" marR="3810" marT="381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0.708624</a:t>
                      </a:r>
                    </a:p>
                  </a:txBody>
                  <a:tcPr marL="3810" marR="3810" marT="381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971709"/>
                  </a:ext>
                </a:extLst>
              </a:tr>
              <a:tr h="16460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BedroomAbvGr</a:t>
                      </a:r>
                    </a:p>
                  </a:txBody>
                  <a:tcPr marL="3810" marR="3810" marT="381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0.168213</a:t>
                      </a:r>
                    </a:p>
                  </a:txBody>
                  <a:tcPr marL="3810" marR="3810" marT="381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12473"/>
                  </a:ext>
                </a:extLst>
              </a:tr>
              <a:tr h="16460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BsmtFinSF2</a:t>
                      </a:r>
                    </a:p>
                  </a:txBody>
                  <a:tcPr marL="3810" marR="3810" marT="381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-0.011378</a:t>
                      </a:r>
                    </a:p>
                  </a:txBody>
                  <a:tcPr marL="3810" marR="3810" marT="381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672889"/>
                  </a:ext>
                </a:extLst>
              </a:tr>
            </a:tbl>
          </a:graphicData>
        </a:graphic>
      </p:graphicFrame>
      <p:sp>
        <p:nvSpPr>
          <p:cNvPr id="28" name="CustomShape 2">
            <a:extLst>
              <a:ext uri="{FF2B5EF4-FFF2-40B4-BE49-F238E27FC236}">
                <a16:creationId xmlns:a16="http://schemas.microsoft.com/office/drawing/2014/main" id="{E8F2C1C8-64B9-4190-9729-5F3AF95F97E4}"/>
              </a:ext>
            </a:extLst>
          </p:cNvPr>
          <p:cNvSpPr/>
          <p:nvPr/>
        </p:nvSpPr>
        <p:spPr>
          <a:xfrm flipH="1">
            <a:off x="2392920" y="2936198"/>
            <a:ext cx="6018120" cy="18352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000" b="1" kern="1200" dirty="0">
                <a:solidFill>
                  <a:schemeClr val="accent4"/>
                </a:solidFill>
              </a:rPr>
              <a:t>Then we:</a:t>
            </a:r>
          </a:p>
          <a:p>
            <a:pPr>
              <a:lnSpc>
                <a:spcPct val="115000"/>
              </a:lnSpc>
            </a:pPr>
            <a:endParaRPr lang="en-US" sz="1000" b="1" kern="1200" dirty="0">
              <a:solidFill>
                <a:schemeClr val="accent4"/>
              </a:solidFill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000" b="1" kern="1200" dirty="0">
                <a:solidFill>
                  <a:schemeClr val="accent4"/>
                </a:solidFill>
              </a:rPr>
              <a:t>Changed ordinal categories to numbers by using a scale mapper</a:t>
            </a: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000" b="1" kern="1200" dirty="0">
                <a:solidFill>
                  <a:schemeClr val="accent4"/>
                </a:solidFill>
              </a:rPr>
              <a:t>Deploy a trained imputer to transform the missing numerical to median.</a:t>
            </a: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1000" b="1" kern="1200" dirty="0">
                <a:solidFill>
                  <a:schemeClr val="accent4"/>
                </a:solidFill>
              </a:rPr>
              <a:t>Use one hot encoding for nominal categories.</a:t>
            </a:r>
          </a:p>
          <a:p>
            <a:pPr>
              <a:lnSpc>
                <a:spcPct val="115000"/>
              </a:lnSpc>
            </a:pPr>
            <a:endParaRPr lang="en-US" sz="1100" spc="-1" dirty="0">
              <a:solidFill>
                <a:srgbClr val="434343"/>
              </a:solidFill>
              <a:latin typeface="Montserrat"/>
              <a:ea typeface="Montserrat"/>
            </a:endParaRPr>
          </a:p>
          <a:p>
            <a:pPr>
              <a:lnSpc>
                <a:spcPct val="115000"/>
              </a:lnSpc>
            </a:pPr>
            <a:endParaRPr lang="en-US" sz="1100" spc="-1" dirty="0">
              <a:solidFill>
                <a:srgbClr val="434343"/>
              </a:solidFill>
              <a:latin typeface="Montserrat"/>
              <a:ea typeface="Montserrat"/>
            </a:endParaRPr>
          </a:p>
          <a:p>
            <a:pPr>
              <a:lnSpc>
                <a:spcPct val="115000"/>
              </a:lnSpc>
            </a:pPr>
            <a:endParaRPr lang="en-US" sz="1100" spc="-1" dirty="0">
              <a:solidFill>
                <a:srgbClr val="434343"/>
              </a:solidFill>
              <a:latin typeface="Montserrat"/>
              <a:ea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603222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864;p25">
            <a:extLst>
              <a:ext uri="{FF2B5EF4-FFF2-40B4-BE49-F238E27FC236}">
                <a16:creationId xmlns:a16="http://schemas.microsoft.com/office/drawing/2014/main" id="{79F26DFE-DF89-4BCB-A2C6-23D4AE3C1F64}"/>
              </a:ext>
            </a:extLst>
          </p:cNvPr>
          <p:cNvSpPr/>
          <p:nvPr/>
        </p:nvSpPr>
        <p:spPr>
          <a:xfrm>
            <a:off x="3524568" y="4281468"/>
            <a:ext cx="657300" cy="657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25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BASELINE MODEL SCORING – Using RMSE 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830" name="Google Shape;830;p25"/>
          <p:cNvSpPr txBox="1"/>
          <p:nvPr/>
        </p:nvSpPr>
        <p:spPr>
          <a:xfrm>
            <a:off x="1146128" y="2706651"/>
            <a:ext cx="2188200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DECISION TREE</a:t>
            </a:r>
            <a:endParaRPr sz="1200" dirty="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tx2"/>
                </a:solidFill>
                <a:latin typeface="EB Garamond"/>
                <a:ea typeface="EB Garamond"/>
                <a:cs typeface="EB Garamond"/>
                <a:sym typeface="EB Garamond"/>
              </a:rPr>
              <a:t>RMSE– $43,984</a:t>
            </a:r>
            <a:endParaRPr sz="1100" b="1" dirty="0">
              <a:solidFill>
                <a:schemeClr val="tx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33" name="Google Shape;833;p25"/>
          <p:cNvSpPr/>
          <p:nvPr/>
        </p:nvSpPr>
        <p:spPr>
          <a:xfrm>
            <a:off x="3405913" y="1715263"/>
            <a:ext cx="657300" cy="657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4" name="Google Shape;834;p25"/>
          <p:cNvGrpSpPr/>
          <p:nvPr/>
        </p:nvGrpSpPr>
        <p:grpSpPr>
          <a:xfrm>
            <a:off x="3524279" y="1822070"/>
            <a:ext cx="420580" cy="443712"/>
            <a:chOff x="4982550" y="238125"/>
            <a:chExt cx="1939050" cy="2045700"/>
          </a:xfrm>
        </p:grpSpPr>
        <p:sp>
          <p:nvSpPr>
            <p:cNvPr id="835" name="Google Shape;835;p25"/>
            <p:cNvSpPr/>
            <p:nvPr/>
          </p:nvSpPr>
          <p:spPr>
            <a:xfrm>
              <a:off x="4982550" y="713900"/>
              <a:ext cx="1939050" cy="1095600"/>
            </a:xfrm>
            <a:custGeom>
              <a:avLst/>
              <a:gdLst/>
              <a:ahLst/>
              <a:cxnLst/>
              <a:rect l="l" t="t" r="r" b="b"/>
              <a:pathLst>
                <a:path w="77562" h="43824" extrusionOk="0">
                  <a:moveTo>
                    <a:pt x="22760" y="6988"/>
                  </a:moveTo>
                  <a:lnTo>
                    <a:pt x="22760" y="6988"/>
                  </a:lnTo>
                  <a:cubicBezTo>
                    <a:pt x="14895" y="15382"/>
                    <a:pt x="14895" y="28451"/>
                    <a:pt x="22760" y="36863"/>
                  </a:cubicBezTo>
                  <a:cubicBezTo>
                    <a:pt x="15680" y="34013"/>
                    <a:pt x="9503" y="29356"/>
                    <a:pt x="4846" y="23333"/>
                  </a:cubicBezTo>
                  <a:cubicBezTo>
                    <a:pt x="4180" y="22497"/>
                    <a:pt x="4180" y="21337"/>
                    <a:pt x="4846" y="20501"/>
                  </a:cubicBezTo>
                  <a:cubicBezTo>
                    <a:pt x="9503" y="14478"/>
                    <a:pt x="15680" y="9820"/>
                    <a:pt x="22760" y="6988"/>
                  </a:cubicBezTo>
                  <a:close/>
                  <a:moveTo>
                    <a:pt x="38798" y="3917"/>
                  </a:moveTo>
                  <a:cubicBezTo>
                    <a:pt x="48745" y="3917"/>
                    <a:pt x="56798" y="11970"/>
                    <a:pt x="56798" y="21917"/>
                  </a:cubicBezTo>
                  <a:cubicBezTo>
                    <a:pt x="56798" y="31864"/>
                    <a:pt x="48745" y="39917"/>
                    <a:pt x="38798" y="39917"/>
                  </a:cubicBezTo>
                  <a:lnTo>
                    <a:pt x="38764" y="39917"/>
                  </a:lnTo>
                  <a:cubicBezTo>
                    <a:pt x="28817" y="39917"/>
                    <a:pt x="20747" y="31864"/>
                    <a:pt x="20747" y="21917"/>
                  </a:cubicBezTo>
                  <a:cubicBezTo>
                    <a:pt x="20747" y="11970"/>
                    <a:pt x="28817" y="3917"/>
                    <a:pt x="38764" y="3917"/>
                  </a:cubicBezTo>
                  <a:close/>
                  <a:moveTo>
                    <a:pt x="38813" y="1"/>
                  </a:moveTo>
                  <a:cubicBezTo>
                    <a:pt x="24855" y="1"/>
                    <a:pt x="11027" y="6193"/>
                    <a:pt x="1757" y="18078"/>
                  </a:cubicBezTo>
                  <a:cubicBezTo>
                    <a:pt x="0" y="20330"/>
                    <a:pt x="0" y="23486"/>
                    <a:pt x="1757" y="25739"/>
                  </a:cubicBezTo>
                  <a:cubicBezTo>
                    <a:pt x="10646" y="37153"/>
                    <a:pt x="24313" y="43824"/>
                    <a:pt x="38781" y="43824"/>
                  </a:cubicBezTo>
                  <a:cubicBezTo>
                    <a:pt x="53249" y="43824"/>
                    <a:pt x="66915" y="37153"/>
                    <a:pt x="75804" y="25739"/>
                  </a:cubicBezTo>
                  <a:cubicBezTo>
                    <a:pt x="77562" y="23486"/>
                    <a:pt x="77562" y="20330"/>
                    <a:pt x="75804" y="18078"/>
                  </a:cubicBezTo>
                  <a:lnTo>
                    <a:pt x="75804" y="18095"/>
                  </a:lnTo>
                  <a:cubicBezTo>
                    <a:pt x="75418" y="17599"/>
                    <a:pt x="74841" y="17340"/>
                    <a:pt x="74259" y="17340"/>
                  </a:cubicBezTo>
                  <a:cubicBezTo>
                    <a:pt x="73838" y="17340"/>
                    <a:pt x="73415" y="17475"/>
                    <a:pt x="73058" y="17754"/>
                  </a:cubicBezTo>
                  <a:cubicBezTo>
                    <a:pt x="72204" y="18419"/>
                    <a:pt x="72051" y="19648"/>
                    <a:pt x="72716" y="20501"/>
                  </a:cubicBezTo>
                  <a:cubicBezTo>
                    <a:pt x="73365" y="21337"/>
                    <a:pt x="73365" y="22497"/>
                    <a:pt x="72716" y="23333"/>
                  </a:cubicBezTo>
                  <a:cubicBezTo>
                    <a:pt x="68041" y="29356"/>
                    <a:pt x="61865" y="34013"/>
                    <a:pt x="54785" y="36863"/>
                  </a:cubicBezTo>
                  <a:cubicBezTo>
                    <a:pt x="62633" y="28468"/>
                    <a:pt x="62667" y="15433"/>
                    <a:pt x="54836" y="7022"/>
                  </a:cubicBezTo>
                  <a:lnTo>
                    <a:pt x="54836" y="7022"/>
                  </a:lnTo>
                  <a:cubicBezTo>
                    <a:pt x="58879" y="8643"/>
                    <a:pt x="62667" y="10878"/>
                    <a:pt x="66028" y="13642"/>
                  </a:cubicBezTo>
                  <a:cubicBezTo>
                    <a:pt x="66455" y="13983"/>
                    <a:pt x="66864" y="14341"/>
                    <a:pt x="67274" y="14700"/>
                  </a:cubicBezTo>
                  <a:cubicBezTo>
                    <a:pt x="67651" y="15030"/>
                    <a:pt x="68116" y="15194"/>
                    <a:pt x="68578" y="15194"/>
                  </a:cubicBezTo>
                  <a:cubicBezTo>
                    <a:pt x="69117" y="15194"/>
                    <a:pt x="69652" y="14970"/>
                    <a:pt x="70038" y="14529"/>
                  </a:cubicBezTo>
                  <a:cubicBezTo>
                    <a:pt x="70754" y="13727"/>
                    <a:pt x="70686" y="12499"/>
                    <a:pt x="69867" y="11782"/>
                  </a:cubicBezTo>
                  <a:cubicBezTo>
                    <a:pt x="69423" y="11390"/>
                    <a:pt x="68963" y="10997"/>
                    <a:pt x="68519" y="10622"/>
                  </a:cubicBezTo>
                  <a:cubicBezTo>
                    <a:pt x="59783" y="3471"/>
                    <a:pt x="49262" y="1"/>
                    <a:pt x="388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5"/>
            <p:cNvSpPr/>
            <p:nvPr/>
          </p:nvSpPr>
          <p:spPr>
            <a:xfrm>
              <a:off x="5728550" y="1054500"/>
              <a:ext cx="430825" cy="414625"/>
            </a:xfrm>
            <a:custGeom>
              <a:avLst/>
              <a:gdLst/>
              <a:ahLst/>
              <a:cxnLst/>
              <a:rect l="l" t="t" r="r" b="b"/>
              <a:pathLst>
                <a:path w="17233" h="16585" extrusionOk="0">
                  <a:moveTo>
                    <a:pt x="8904" y="3895"/>
                  </a:moveTo>
                  <a:cubicBezTo>
                    <a:pt x="11161" y="3895"/>
                    <a:pt x="13326" y="5648"/>
                    <a:pt x="13326" y="8293"/>
                  </a:cubicBezTo>
                  <a:cubicBezTo>
                    <a:pt x="13326" y="10715"/>
                    <a:pt x="11364" y="12678"/>
                    <a:pt x="8941" y="12678"/>
                  </a:cubicBezTo>
                  <a:cubicBezTo>
                    <a:pt x="5034" y="12678"/>
                    <a:pt x="3072" y="7951"/>
                    <a:pt x="5836" y="5188"/>
                  </a:cubicBezTo>
                  <a:cubicBezTo>
                    <a:pt x="6729" y="4294"/>
                    <a:pt x="7827" y="3895"/>
                    <a:pt x="8904" y="3895"/>
                  </a:cubicBezTo>
                  <a:close/>
                  <a:moveTo>
                    <a:pt x="8941" y="1"/>
                  </a:moveTo>
                  <a:cubicBezTo>
                    <a:pt x="5580" y="1"/>
                    <a:pt x="2560" y="2014"/>
                    <a:pt x="1280" y="5119"/>
                  </a:cubicBezTo>
                  <a:cubicBezTo>
                    <a:pt x="1" y="8224"/>
                    <a:pt x="700" y="11790"/>
                    <a:pt x="3072" y="14162"/>
                  </a:cubicBezTo>
                  <a:cubicBezTo>
                    <a:pt x="4656" y="15747"/>
                    <a:pt x="6774" y="16585"/>
                    <a:pt x="8932" y="16585"/>
                  </a:cubicBezTo>
                  <a:cubicBezTo>
                    <a:pt x="10003" y="16585"/>
                    <a:pt x="11084" y="16378"/>
                    <a:pt x="12114" y="15953"/>
                  </a:cubicBezTo>
                  <a:cubicBezTo>
                    <a:pt x="15203" y="14674"/>
                    <a:pt x="17233" y="11654"/>
                    <a:pt x="17233" y="8293"/>
                  </a:cubicBezTo>
                  <a:cubicBezTo>
                    <a:pt x="17233" y="3720"/>
                    <a:pt x="13513" y="1"/>
                    <a:pt x="8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5"/>
            <p:cNvSpPr/>
            <p:nvPr/>
          </p:nvSpPr>
          <p:spPr>
            <a:xfrm>
              <a:off x="5903000" y="238125"/>
              <a:ext cx="97700" cy="279400"/>
            </a:xfrm>
            <a:custGeom>
              <a:avLst/>
              <a:gdLst/>
              <a:ahLst/>
              <a:cxnLst/>
              <a:rect l="l" t="t" r="r" b="b"/>
              <a:pathLst>
                <a:path w="3908" h="11176" extrusionOk="0">
                  <a:moveTo>
                    <a:pt x="1963" y="0"/>
                  </a:moveTo>
                  <a:cubicBezTo>
                    <a:pt x="888" y="0"/>
                    <a:pt x="1" y="870"/>
                    <a:pt x="1" y="1962"/>
                  </a:cubicBezTo>
                  <a:lnTo>
                    <a:pt x="1" y="9281"/>
                  </a:lnTo>
                  <a:cubicBezTo>
                    <a:pt x="35" y="10339"/>
                    <a:pt x="905" y="11175"/>
                    <a:pt x="1963" y="11175"/>
                  </a:cubicBezTo>
                  <a:cubicBezTo>
                    <a:pt x="3021" y="11175"/>
                    <a:pt x="3874" y="10339"/>
                    <a:pt x="3908" y="9281"/>
                  </a:cubicBezTo>
                  <a:lnTo>
                    <a:pt x="3908" y="1962"/>
                  </a:lnTo>
                  <a:cubicBezTo>
                    <a:pt x="3908" y="870"/>
                    <a:pt x="3038" y="0"/>
                    <a:pt x="1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5"/>
            <p:cNvSpPr/>
            <p:nvPr/>
          </p:nvSpPr>
          <p:spPr>
            <a:xfrm>
              <a:off x="5903000" y="2004825"/>
              <a:ext cx="97700" cy="279000"/>
            </a:xfrm>
            <a:custGeom>
              <a:avLst/>
              <a:gdLst/>
              <a:ahLst/>
              <a:cxnLst/>
              <a:rect l="l" t="t" r="r" b="b"/>
              <a:pathLst>
                <a:path w="3908" h="11160" extrusionOk="0">
                  <a:moveTo>
                    <a:pt x="1993" y="1"/>
                  </a:moveTo>
                  <a:cubicBezTo>
                    <a:pt x="1983" y="1"/>
                    <a:pt x="1973" y="1"/>
                    <a:pt x="1963" y="1"/>
                  </a:cubicBezTo>
                  <a:cubicBezTo>
                    <a:pt x="888" y="1"/>
                    <a:pt x="1" y="871"/>
                    <a:pt x="1" y="1946"/>
                  </a:cubicBezTo>
                  <a:lnTo>
                    <a:pt x="1" y="9282"/>
                  </a:lnTo>
                  <a:cubicBezTo>
                    <a:pt x="35" y="10323"/>
                    <a:pt x="905" y="11159"/>
                    <a:pt x="1963" y="11159"/>
                  </a:cubicBezTo>
                  <a:cubicBezTo>
                    <a:pt x="3021" y="11159"/>
                    <a:pt x="3874" y="10323"/>
                    <a:pt x="3908" y="9282"/>
                  </a:cubicBezTo>
                  <a:lnTo>
                    <a:pt x="3908" y="1946"/>
                  </a:lnTo>
                  <a:cubicBezTo>
                    <a:pt x="3908" y="881"/>
                    <a:pt x="3054" y="1"/>
                    <a:pt x="19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5"/>
            <p:cNvSpPr/>
            <p:nvPr/>
          </p:nvSpPr>
          <p:spPr>
            <a:xfrm>
              <a:off x="6496325" y="523575"/>
              <a:ext cx="198375" cy="189200"/>
            </a:xfrm>
            <a:custGeom>
              <a:avLst/>
              <a:gdLst/>
              <a:ahLst/>
              <a:cxnLst/>
              <a:rect l="l" t="t" r="r" b="b"/>
              <a:pathLst>
                <a:path w="7935" h="7568" extrusionOk="0">
                  <a:moveTo>
                    <a:pt x="5793" y="0"/>
                  </a:moveTo>
                  <a:cubicBezTo>
                    <a:pt x="5290" y="0"/>
                    <a:pt x="4786" y="192"/>
                    <a:pt x="4402" y="576"/>
                  </a:cubicBezTo>
                  <a:lnTo>
                    <a:pt x="768" y="4227"/>
                  </a:lnTo>
                  <a:cubicBezTo>
                    <a:pt x="0" y="4978"/>
                    <a:pt x="0" y="6224"/>
                    <a:pt x="751" y="6991"/>
                  </a:cubicBezTo>
                  <a:cubicBezTo>
                    <a:pt x="1135" y="7375"/>
                    <a:pt x="1638" y="7567"/>
                    <a:pt x="2142" y="7567"/>
                  </a:cubicBezTo>
                  <a:cubicBezTo>
                    <a:pt x="2645" y="7567"/>
                    <a:pt x="3148" y="7375"/>
                    <a:pt x="3532" y="6991"/>
                  </a:cubicBezTo>
                  <a:lnTo>
                    <a:pt x="7166" y="3340"/>
                  </a:lnTo>
                  <a:cubicBezTo>
                    <a:pt x="7934" y="2590"/>
                    <a:pt x="7934" y="1344"/>
                    <a:pt x="7166" y="576"/>
                  </a:cubicBezTo>
                  <a:lnTo>
                    <a:pt x="7183" y="576"/>
                  </a:lnTo>
                  <a:cubicBezTo>
                    <a:pt x="6799" y="192"/>
                    <a:pt x="6296" y="0"/>
                    <a:pt x="5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5"/>
            <p:cNvSpPr/>
            <p:nvPr/>
          </p:nvSpPr>
          <p:spPr>
            <a:xfrm>
              <a:off x="5209025" y="1810875"/>
              <a:ext cx="198800" cy="189300"/>
            </a:xfrm>
            <a:custGeom>
              <a:avLst/>
              <a:gdLst/>
              <a:ahLst/>
              <a:cxnLst/>
              <a:rect l="l" t="t" r="r" b="b"/>
              <a:pathLst>
                <a:path w="7952" h="7572" extrusionOk="0">
                  <a:moveTo>
                    <a:pt x="5795" y="0"/>
                  </a:moveTo>
                  <a:cubicBezTo>
                    <a:pt x="5294" y="0"/>
                    <a:pt x="4795" y="192"/>
                    <a:pt x="4420" y="576"/>
                  </a:cubicBezTo>
                  <a:lnTo>
                    <a:pt x="769" y="4227"/>
                  </a:lnTo>
                  <a:cubicBezTo>
                    <a:pt x="1" y="4995"/>
                    <a:pt x="1" y="6240"/>
                    <a:pt x="769" y="7008"/>
                  </a:cubicBezTo>
                  <a:cubicBezTo>
                    <a:pt x="1152" y="7384"/>
                    <a:pt x="1651" y="7571"/>
                    <a:pt x="2151" y="7571"/>
                  </a:cubicBezTo>
                  <a:cubicBezTo>
                    <a:pt x="2650" y="7571"/>
                    <a:pt x="3149" y="7384"/>
                    <a:pt x="3533" y="7008"/>
                  </a:cubicBezTo>
                  <a:lnTo>
                    <a:pt x="7184" y="3357"/>
                  </a:lnTo>
                  <a:cubicBezTo>
                    <a:pt x="7951" y="2589"/>
                    <a:pt x="7951" y="1344"/>
                    <a:pt x="7184" y="576"/>
                  </a:cubicBezTo>
                  <a:cubicBezTo>
                    <a:pt x="6800" y="192"/>
                    <a:pt x="6296" y="0"/>
                    <a:pt x="57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5"/>
            <p:cNvSpPr/>
            <p:nvPr/>
          </p:nvSpPr>
          <p:spPr>
            <a:xfrm>
              <a:off x="5209025" y="523575"/>
              <a:ext cx="198800" cy="188875"/>
            </a:xfrm>
            <a:custGeom>
              <a:avLst/>
              <a:gdLst/>
              <a:ahLst/>
              <a:cxnLst/>
              <a:rect l="l" t="t" r="r" b="b"/>
              <a:pathLst>
                <a:path w="7952" h="7555" extrusionOk="0">
                  <a:moveTo>
                    <a:pt x="2151" y="0"/>
                  </a:moveTo>
                  <a:cubicBezTo>
                    <a:pt x="1651" y="0"/>
                    <a:pt x="1152" y="192"/>
                    <a:pt x="769" y="576"/>
                  </a:cubicBezTo>
                  <a:cubicBezTo>
                    <a:pt x="1" y="1344"/>
                    <a:pt x="1" y="2590"/>
                    <a:pt x="769" y="3340"/>
                  </a:cubicBezTo>
                  <a:lnTo>
                    <a:pt x="4420" y="6991"/>
                  </a:lnTo>
                  <a:cubicBezTo>
                    <a:pt x="4795" y="7367"/>
                    <a:pt x="5294" y="7554"/>
                    <a:pt x="5795" y="7554"/>
                  </a:cubicBezTo>
                  <a:cubicBezTo>
                    <a:pt x="6296" y="7554"/>
                    <a:pt x="6800" y="7367"/>
                    <a:pt x="7184" y="6991"/>
                  </a:cubicBezTo>
                  <a:cubicBezTo>
                    <a:pt x="7951" y="6224"/>
                    <a:pt x="7951" y="4978"/>
                    <a:pt x="7184" y="4210"/>
                  </a:cubicBezTo>
                  <a:lnTo>
                    <a:pt x="7184" y="4227"/>
                  </a:lnTo>
                  <a:lnTo>
                    <a:pt x="3533" y="576"/>
                  </a:lnTo>
                  <a:cubicBezTo>
                    <a:pt x="3149" y="192"/>
                    <a:pt x="2650" y="0"/>
                    <a:pt x="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5"/>
            <p:cNvSpPr/>
            <p:nvPr/>
          </p:nvSpPr>
          <p:spPr>
            <a:xfrm>
              <a:off x="6496325" y="1811200"/>
              <a:ext cx="198800" cy="188975"/>
            </a:xfrm>
            <a:custGeom>
              <a:avLst/>
              <a:gdLst/>
              <a:ahLst/>
              <a:cxnLst/>
              <a:rect l="l" t="t" r="r" b="b"/>
              <a:pathLst>
                <a:path w="7952" h="7559" extrusionOk="0">
                  <a:moveTo>
                    <a:pt x="2144" y="0"/>
                  </a:moveTo>
                  <a:cubicBezTo>
                    <a:pt x="1643" y="0"/>
                    <a:pt x="1144" y="188"/>
                    <a:pt x="768" y="563"/>
                  </a:cubicBezTo>
                  <a:cubicBezTo>
                    <a:pt x="0" y="1331"/>
                    <a:pt x="0" y="2576"/>
                    <a:pt x="768" y="3344"/>
                  </a:cubicBezTo>
                  <a:lnTo>
                    <a:pt x="4402" y="6995"/>
                  </a:lnTo>
                  <a:cubicBezTo>
                    <a:pt x="4786" y="7371"/>
                    <a:pt x="5290" y="7558"/>
                    <a:pt x="5793" y="7558"/>
                  </a:cubicBezTo>
                  <a:cubicBezTo>
                    <a:pt x="6296" y="7558"/>
                    <a:pt x="6799" y="7371"/>
                    <a:pt x="7183" y="6995"/>
                  </a:cubicBezTo>
                  <a:cubicBezTo>
                    <a:pt x="7951" y="6227"/>
                    <a:pt x="7951" y="4982"/>
                    <a:pt x="7183" y="4214"/>
                  </a:cubicBezTo>
                  <a:lnTo>
                    <a:pt x="3532" y="563"/>
                  </a:lnTo>
                  <a:cubicBezTo>
                    <a:pt x="3148" y="188"/>
                    <a:pt x="2645" y="0"/>
                    <a:pt x="2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3" name="Google Shape;843;p25"/>
          <p:cNvSpPr/>
          <p:nvPr/>
        </p:nvSpPr>
        <p:spPr>
          <a:xfrm>
            <a:off x="3405900" y="2663325"/>
            <a:ext cx="657300" cy="65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4" name="Google Shape;844;p25"/>
          <p:cNvGrpSpPr/>
          <p:nvPr/>
        </p:nvGrpSpPr>
        <p:grpSpPr>
          <a:xfrm>
            <a:off x="3524242" y="2781422"/>
            <a:ext cx="420626" cy="421150"/>
            <a:chOff x="697975" y="3427775"/>
            <a:chExt cx="2044850" cy="2047400"/>
          </a:xfrm>
        </p:grpSpPr>
        <p:sp>
          <p:nvSpPr>
            <p:cNvPr id="845" name="Google Shape;845;p25"/>
            <p:cNvSpPr/>
            <p:nvPr/>
          </p:nvSpPr>
          <p:spPr>
            <a:xfrm>
              <a:off x="1038350" y="3780525"/>
              <a:ext cx="1365375" cy="1401200"/>
            </a:xfrm>
            <a:custGeom>
              <a:avLst/>
              <a:gdLst/>
              <a:ahLst/>
              <a:cxnLst/>
              <a:rect l="l" t="t" r="r" b="b"/>
              <a:pathLst>
                <a:path w="54615" h="56048" extrusionOk="0">
                  <a:moveTo>
                    <a:pt x="22986" y="2834"/>
                  </a:moveTo>
                  <a:cubicBezTo>
                    <a:pt x="24845" y="2834"/>
                    <a:pt x="26096" y="3960"/>
                    <a:pt x="26309" y="4163"/>
                  </a:cubicBezTo>
                  <a:cubicBezTo>
                    <a:pt x="26565" y="4436"/>
                    <a:pt x="26923" y="4573"/>
                    <a:pt x="27299" y="4573"/>
                  </a:cubicBezTo>
                  <a:lnTo>
                    <a:pt x="27333" y="4573"/>
                  </a:lnTo>
                  <a:cubicBezTo>
                    <a:pt x="27708" y="4573"/>
                    <a:pt x="28066" y="4436"/>
                    <a:pt x="28339" y="4180"/>
                  </a:cubicBezTo>
                  <a:cubicBezTo>
                    <a:pt x="28553" y="3967"/>
                    <a:pt x="29800" y="2835"/>
                    <a:pt x="31659" y="2835"/>
                  </a:cubicBezTo>
                  <a:cubicBezTo>
                    <a:pt x="32924" y="2835"/>
                    <a:pt x="34472" y="3358"/>
                    <a:pt x="36171" y="5050"/>
                  </a:cubicBezTo>
                  <a:cubicBezTo>
                    <a:pt x="36438" y="5317"/>
                    <a:pt x="36799" y="5459"/>
                    <a:pt x="37172" y="5459"/>
                  </a:cubicBezTo>
                  <a:cubicBezTo>
                    <a:pt x="37276" y="5459"/>
                    <a:pt x="37380" y="5448"/>
                    <a:pt x="37484" y="5426"/>
                  </a:cubicBezTo>
                  <a:cubicBezTo>
                    <a:pt x="37542" y="5414"/>
                    <a:pt x="37700" y="5386"/>
                    <a:pt x="37925" y="5386"/>
                  </a:cubicBezTo>
                  <a:cubicBezTo>
                    <a:pt x="38690" y="5386"/>
                    <a:pt x="40228" y="5715"/>
                    <a:pt x="41204" y="8156"/>
                  </a:cubicBezTo>
                  <a:cubicBezTo>
                    <a:pt x="41426" y="8685"/>
                    <a:pt x="41937" y="9043"/>
                    <a:pt x="42518" y="9043"/>
                  </a:cubicBezTo>
                  <a:cubicBezTo>
                    <a:pt x="43882" y="9162"/>
                    <a:pt x="45162" y="9794"/>
                    <a:pt x="46083" y="10817"/>
                  </a:cubicBezTo>
                  <a:cubicBezTo>
                    <a:pt x="47807" y="12660"/>
                    <a:pt x="48557" y="15850"/>
                    <a:pt x="48250" y="20030"/>
                  </a:cubicBezTo>
                  <a:cubicBezTo>
                    <a:pt x="48233" y="20338"/>
                    <a:pt x="48318" y="20645"/>
                    <a:pt x="48489" y="20918"/>
                  </a:cubicBezTo>
                  <a:cubicBezTo>
                    <a:pt x="48950" y="21617"/>
                    <a:pt x="52823" y="27930"/>
                    <a:pt x="46203" y="32349"/>
                  </a:cubicBezTo>
                  <a:lnTo>
                    <a:pt x="46186" y="32349"/>
                  </a:lnTo>
                  <a:cubicBezTo>
                    <a:pt x="45691" y="32673"/>
                    <a:pt x="45452" y="33287"/>
                    <a:pt x="45606" y="33850"/>
                  </a:cubicBezTo>
                  <a:cubicBezTo>
                    <a:pt x="45657" y="34106"/>
                    <a:pt x="47005" y="39890"/>
                    <a:pt x="41955" y="42040"/>
                  </a:cubicBezTo>
                  <a:cubicBezTo>
                    <a:pt x="41272" y="42330"/>
                    <a:pt x="40931" y="43098"/>
                    <a:pt x="41170" y="43797"/>
                  </a:cubicBezTo>
                  <a:cubicBezTo>
                    <a:pt x="41170" y="43814"/>
                    <a:pt x="41750" y="45674"/>
                    <a:pt x="40999" y="46919"/>
                  </a:cubicBezTo>
                  <a:cubicBezTo>
                    <a:pt x="40590" y="47585"/>
                    <a:pt x="39839" y="48011"/>
                    <a:pt x="38696" y="48199"/>
                  </a:cubicBezTo>
                  <a:cubicBezTo>
                    <a:pt x="38286" y="48267"/>
                    <a:pt x="37928" y="48523"/>
                    <a:pt x="37723" y="48882"/>
                  </a:cubicBezTo>
                  <a:cubicBezTo>
                    <a:pt x="37007" y="50093"/>
                    <a:pt x="34686" y="53232"/>
                    <a:pt x="32434" y="53232"/>
                  </a:cubicBezTo>
                  <a:lnTo>
                    <a:pt x="32383" y="53232"/>
                  </a:lnTo>
                  <a:cubicBezTo>
                    <a:pt x="31086" y="53215"/>
                    <a:pt x="29790" y="52072"/>
                    <a:pt x="28578" y="49820"/>
                  </a:cubicBezTo>
                  <a:cubicBezTo>
                    <a:pt x="28305" y="49359"/>
                    <a:pt x="27811" y="49086"/>
                    <a:pt x="27299" y="49086"/>
                  </a:cubicBezTo>
                  <a:cubicBezTo>
                    <a:pt x="26770" y="49086"/>
                    <a:pt x="26292" y="49359"/>
                    <a:pt x="26053" y="49820"/>
                  </a:cubicBezTo>
                  <a:cubicBezTo>
                    <a:pt x="24825" y="52055"/>
                    <a:pt x="23545" y="53215"/>
                    <a:pt x="22231" y="53232"/>
                  </a:cubicBezTo>
                  <a:lnTo>
                    <a:pt x="22197" y="53232"/>
                  </a:lnTo>
                  <a:cubicBezTo>
                    <a:pt x="19945" y="53232"/>
                    <a:pt x="17608" y="50110"/>
                    <a:pt x="16908" y="48899"/>
                  </a:cubicBezTo>
                  <a:cubicBezTo>
                    <a:pt x="16686" y="48523"/>
                    <a:pt x="16328" y="48284"/>
                    <a:pt x="15919" y="48216"/>
                  </a:cubicBezTo>
                  <a:cubicBezTo>
                    <a:pt x="14793" y="48028"/>
                    <a:pt x="14042" y="47602"/>
                    <a:pt x="13632" y="46937"/>
                  </a:cubicBezTo>
                  <a:cubicBezTo>
                    <a:pt x="12984" y="45879"/>
                    <a:pt x="13291" y="44309"/>
                    <a:pt x="13445" y="43797"/>
                  </a:cubicBezTo>
                  <a:cubicBezTo>
                    <a:pt x="13684" y="43098"/>
                    <a:pt x="13342" y="42330"/>
                    <a:pt x="12660" y="42040"/>
                  </a:cubicBezTo>
                  <a:cubicBezTo>
                    <a:pt x="7627" y="39890"/>
                    <a:pt x="8958" y="34106"/>
                    <a:pt x="9009" y="33867"/>
                  </a:cubicBezTo>
                  <a:cubicBezTo>
                    <a:pt x="9162" y="33287"/>
                    <a:pt x="8923" y="32673"/>
                    <a:pt x="8429" y="32349"/>
                  </a:cubicBezTo>
                  <a:cubicBezTo>
                    <a:pt x="1809" y="27930"/>
                    <a:pt x="5682" y="21617"/>
                    <a:pt x="6142" y="20918"/>
                  </a:cubicBezTo>
                  <a:cubicBezTo>
                    <a:pt x="6313" y="20645"/>
                    <a:pt x="6398" y="20338"/>
                    <a:pt x="6381" y="20030"/>
                  </a:cubicBezTo>
                  <a:cubicBezTo>
                    <a:pt x="6091" y="15867"/>
                    <a:pt x="6825" y="12694"/>
                    <a:pt x="8514" y="10851"/>
                  </a:cubicBezTo>
                  <a:cubicBezTo>
                    <a:pt x="9435" y="9811"/>
                    <a:pt x="10732" y="9162"/>
                    <a:pt x="12131" y="9043"/>
                  </a:cubicBezTo>
                  <a:cubicBezTo>
                    <a:pt x="12694" y="9043"/>
                    <a:pt x="13223" y="8685"/>
                    <a:pt x="13428" y="8156"/>
                  </a:cubicBezTo>
                  <a:cubicBezTo>
                    <a:pt x="14409" y="5702"/>
                    <a:pt x="15968" y="5393"/>
                    <a:pt x="16726" y="5393"/>
                  </a:cubicBezTo>
                  <a:cubicBezTo>
                    <a:pt x="16943" y="5393"/>
                    <a:pt x="17094" y="5418"/>
                    <a:pt x="17147" y="5426"/>
                  </a:cubicBezTo>
                  <a:cubicBezTo>
                    <a:pt x="17260" y="5454"/>
                    <a:pt x="17376" y="5468"/>
                    <a:pt x="17490" y="5468"/>
                  </a:cubicBezTo>
                  <a:cubicBezTo>
                    <a:pt x="17858" y="5468"/>
                    <a:pt x="18218" y="5324"/>
                    <a:pt x="18478" y="5050"/>
                  </a:cubicBezTo>
                  <a:cubicBezTo>
                    <a:pt x="20172" y="3357"/>
                    <a:pt x="21720" y="2834"/>
                    <a:pt x="22986" y="2834"/>
                  </a:cubicBezTo>
                  <a:close/>
                  <a:moveTo>
                    <a:pt x="22933" y="1"/>
                  </a:moveTo>
                  <a:cubicBezTo>
                    <a:pt x="21243" y="1"/>
                    <a:pt x="19171" y="583"/>
                    <a:pt x="16994" y="2577"/>
                  </a:cubicBezTo>
                  <a:cubicBezTo>
                    <a:pt x="16906" y="2572"/>
                    <a:pt x="16815" y="2570"/>
                    <a:pt x="16723" y="2570"/>
                  </a:cubicBezTo>
                  <a:cubicBezTo>
                    <a:pt x="15026" y="2570"/>
                    <a:pt x="12647" y="3353"/>
                    <a:pt x="11159" y="6330"/>
                  </a:cubicBezTo>
                  <a:cubicBezTo>
                    <a:pt x="9367" y="6654"/>
                    <a:pt x="7712" y="7541"/>
                    <a:pt x="6484" y="8889"/>
                  </a:cubicBezTo>
                  <a:cubicBezTo>
                    <a:pt x="4249" y="11278"/>
                    <a:pt x="3259" y="14929"/>
                    <a:pt x="3532" y="19757"/>
                  </a:cubicBezTo>
                  <a:cubicBezTo>
                    <a:pt x="1587" y="22999"/>
                    <a:pt x="0" y="29517"/>
                    <a:pt x="6091" y="34140"/>
                  </a:cubicBezTo>
                  <a:cubicBezTo>
                    <a:pt x="5682" y="37024"/>
                    <a:pt x="6228" y="41665"/>
                    <a:pt x="10493" y="44121"/>
                  </a:cubicBezTo>
                  <a:cubicBezTo>
                    <a:pt x="10340" y="45230"/>
                    <a:pt x="10322" y="46885"/>
                    <a:pt x="11210" y="48387"/>
                  </a:cubicBezTo>
                  <a:cubicBezTo>
                    <a:pt x="11960" y="49632"/>
                    <a:pt x="13172" y="50451"/>
                    <a:pt x="14810" y="50861"/>
                  </a:cubicBezTo>
                  <a:cubicBezTo>
                    <a:pt x="15782" y="52345"/>
                    <a:pt x="18580" y="56047"/>
                    <a:pt x="22197" y="56047"/>
                  </a:cubicBezTo>
                  <a:lnTo>
                    <a:pt x="22266" y="56047"/>
                  </a:lnTo>
                  <a:cubicBezTo>
                    <a:pt x="24142" y="56013"/>
                    <a:pt x="25831" y="55024"/>
                    <a:pt x="27316" y="53079"/>
                  </a:cubicBezTo>
                  <a:cubicBezTo>
                    <a:pt x="28783" y="55024"/>
                    <a:pt x="30472" y="56013"/>
                    <a:pt x="32349" y="56047"/>
                  </a:cubicBezTo>
                  <a:lnTo>
                    <a:pt x="32417" y="56047"/>
                  </a:lnTo>
                  <a:cubicBezTo>
                    <a:pt x="36034" y="56047"/>
                    <a:pt x="38832" y="52345"/>
                    <a:pt x="39822" y="50861"/>
                  </a:cubicBezTo>
                  <a:cubicBezTo>
                    <a:pt x="41460" y="50451"/>
                    <a:pt x="42654" y="49632"/>
                    <a:pt x="43405" y="48387"/>
                  </a:cubicBezTo>
                  <a:cubicBezTo>
                    <a:pt x="44309" y="46885"/>
                    <a:pt x="44292" y="45230"/>
                    <a:pt x="44121" y="44121"/>
                  </a:cubicBezTo>
                  <a:cubicBezTo>
                    <a:pt x="48387" y="41665"/>
                    <a:pt x="48933" y="37024"/>
                    <a:pt x="48523" y="34140"/>
                  </a:cubicBezTo>
                  <a:cubicBezTo>
                    <a:pt x="54614" y="29517"/>
                    <a:pt x="53027" y="22999"/>
                    <a:pt x="51082" y="19757"/>
                  </a:cubicBezTo>
                  <a:lnTo>
                    <a:pt x="51100" y="19757"/>
                  </a:lnTo>
                  <a:cubicBezTo>
                    <a:pt x="51355" y="14929"/>
                    <a:pt x="50366" y="11278"/>
                    <a:pt x="48148" y="8889"/>
                  </a:cubicBezTo>
                  <a:cubicBezTo>
                    <a:pt x="46902" y="7541"/>
                    <a:pt x="45264" y="6654"/>
                    <a:pt x="43473" y="6330"/>
                  </a:cubicBezTo>
                  <a:cubicBezTo>
                    <a:pt x="41983" y="3366"/>
                    <a:pt x="39585" y="2570"/>
                    <a:pt x="37901" y="2570"/>
                  </a:cubicBezTo>
                  <a:cubicBezTo>
                    <a:pt x="37811" y="2570"/>
                    <a:pt x="37723" y="2572"/>
                    <a:pt x="37638" y="2577"/>
                  </a:cubicBezTo>
                  <a:cubicBezTo>
                    <a:pt x="35446" y="594"/>
                    <a:pt x="33360" y="7"/>
                    <a:pt x="31664" y="7"/>
                  </a:cubicBezTo>
                  <a:cubicBezTo>
                    <a:pt x="31010" y="7"/>
                    <a:pt x="30414" y="94"/>
                    <a:pt x="29892" y="222"/>
                  </a:cubicBezTo>
                  <a:cubicBezTo>
                    <a:pt x="28971" y="461"/>
                    <a:pt x="28101" y="853"/>
                    <a:pt x="27316" y="1382"/>
                  </a:cubicBezTo>
                  <a:cubicBezTo>
                    <a:pt x="26531" y="853"/>
                    <a:pt x="25661" y="461"/>
                    <a:pt x="24739" y="222"/>
                  </a:cubicBezTo>
                  <a:cubicBezTo>
                    <a:pt x="24208" y="92"/>
                    <a:pt x="23600" y="1"/>
                    <a:pt x="22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5"/>
            <p:cNvSpPr/>
            <p:nvPr/>
          </p:nvSpPr>
          <p:spPr>
            <a:xfrm>
              <a:off x="1301525" y="3935750"/>
              <a:ext cx="209025" cy="226975"/>
            </a:xfrm>
            <a:custGeom>
              <a:avLst/>
              <a:gdLst/>
              <a:ahLst/>
              <a:cxnLst/>
              <a:rect l="l" t="t" r="r" b="b"/>
              <a:pathLst>
                <a:path w="8361" h="9079" extrusionOk="0">
                  <a:moveTo>
                    <a:pt x="1601" y="0"/>
                  </a:moveTo>
                  <a:cubicBezTo>
                    <a:pt x="1002" y="0"/>
                    <a:pt x="448" y="372"/>
                    <a:pt x="256" y="974"/>
                  </a:cubicBezTo>
                  <a:cubicBezTo>
                    <a:pt x="0" y="1708"/>
                    <a:pt x="410" y="2510"/>
                    <a:pt x="1143" y="2749"/>
                  </a:cubicBezTo>
                  <a:cubicBezTo>
                    <a:pt x="5392" y="4165"/>
                    <a:pt x="5528" y="7509"/>
                    <a:pt x="5545" y="7679"/>
                  </a:cubicBezTo>
                  <a:cubicBezTo>
                    <a:pt x="5545" y="8454"/>
                    <a:pt x="6160" y="9079"/>
                    <a:pt x="6930" y="9079"/>
                  </a:cubicBezTo>
                  <a:cubicBezTo>
                    <a:pt x="6941" y="9079"/>
                    <a:pt x="6951" y="9079"/>
                    <a:pt x="6961" y="9078"/>
                  </a:cubicBezTo>
                  <a:cubicBezTo>
                    <a:pt x="7729" y="9078"/>
                    <a:pt x="8360" y="8447"/>
                    <a:pt x="8360" y="7662"/>
                  </a:cubicBezTo>
                  <a:cubicBezTo>
                    <a:pt x="8360" y="7440"/>
                    <a:pt x="8292" y="2168"/>
                    <a:pt x="2048" y="70"/>
                  </a:cubicBezTo>
                  <a:cubicBezTo>
                    <a:pt x="1899" y="23"/>
                    <a:pt x="1749" y="0"/>
                    <a:pt x="16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5"/>
            <p:cNvSpPr/>
            <p:nvPr/>
          </p:nvSpPr>
          <p:spPr>
            <a:xfrm>
              <a:off x="1180325" y="4516200"/>
              <a:ext cx="312300" cy="177125"/>
            </a:xfrm>
            <a:custGeom>
              <a:avLst/>
              <a:gdLst/>
              <a:ahLst/>
              <a:cxnLst/>
              <a:rect l="l" t="t" r="r" b="b"/>
              <a:pathLst>
                <a:path w="12492" h="7085" extrusionOk="0">
                  <a:moveTo>
                    <a:pt x="10892" y="1"/>
                  </a:moveTo>
                  <a:cubicBezTo>
                    <a:pt x="10320" y="1"/>
                    <a:pt x="9787" y="355"/>
                    <a:pt x="9574" y="926"/>
                  </a:cubicBezTo>
                  <a:cubicBezTo>
                    <a:pt x="9574" y="960"/>
                    <a:pt x="8534" y="3587"/>
                    <a:pt x="6606" y="4150"/>
                  </a:cubicBezTo>
                  <a:cubicBezTo>
                    <a:pt x="6370" y="4223"/>
                    <a:pt x="6124" y="4258"/>
                    <a:pt x="5867" y="4258"/>
                  </a:cubicBezTo>
                  <a:cubicBezTo>
                    <a:pt x="4969" y="4258"/>
                    <a:pt x="3945" y="3822"/>
                    <a:pt x="2818" y="2973"/>
                  </a:cubicBezTo>
                  <a:cubicBezTo>
                    <a:pt x="2546" y="2783"/>
                    <a:pt x="2269" y="2701"/>
                    <a:pt x="2007" y="2701"/>
                  </a:cubicBezTo>
                  <a:cubicBezTo>
                    <a:pt x="858" y="2701"/>
                    <a:pt x="0" y="4277"/>
                    <a:pt x="1112" y="5208"/>
                  </a:cubicBezTo>
                  <a:cubicBezTo>
                    <a:pt x="2750" y="6454"/>
                    <a:pt x="4336" y="7085"/>
                    <a:pt x="5855" y="7085"/>
                  </a:cubicBezTo>
                  <a:cubicBezTo>
                    <a:pt x="6384" y="7085"/>
                    <a:pt x="6896" y="7017"/>
                    <a:pt x="7407" y="6863"/>
                  </a:cubicBezTo>
                  <a:cubicBezTo>
                    <a:pt x="10717" y="5908"/>
                    <a:pt x="12168" y="2069"/>
                    <a:pt x="12236" y="1915"/>
                  </a:cubicBezTo>
                  <a:cubicBezTo>
                    <a:pt x="12492" y="1182"/>
                    <a:pt x="12116" y="363"/>
                    <a:pt x="11400" y="107"/>
                  </a:cubicBezTo>
                  <a:lnTo>
                    <a:pt x="11383" y="90"/>
                  </a:lnTo>
                  <a:cubicBezTo>
                    <a:pt x="11220" y="29"/>
                    <a:pt x="11054" y="1"/>
                    <a:pt x="108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5"/>
            <p:cNvSpPr/>
            <p:nvPr/>
          </p:nvSpPr>
          <p:spPr>
            <a:xfrm>
              <a:off x="1437150" y="4739475"/>
              <a:ext cx="165950" cy="249025"/>
            </a:xfrm>
            <a:custGeom>
              <a:avLst/>
              <a:gdLst/>
              <a:ahLst/>
              <a:cxnLst/>
              <a:rect l="l" t="t" r="r" b="b"/>
              <a:pathLst>
                <a:path w="6638" h="9961" extrusionOk="0">
                  <a:moveTo>
                    <a:pt x="5094" y="1"/>
                  </a:moveTo>
                  <a:cubicBezTo>
                    <a:pt x="4731" y="1"/>
                    <a:pt x="4369" y="142"/>
                    <a:pt x="4096" y="423"/>
                  </a:cubicBezTo>
                  <a:cubicBezTo>
                    <a:pt x="1" y="4501"/>
                    <a:pt x="990" y="8732"/>
                    <a:pt x="1042" y="8903"/>
                  </a:cubicBezTo>
                  <a:cubicBezTo>
                    <a:pt x="1195" y="9534"/>
                    <a:pt x="1758" y="9961"/>
                    <a:pt x="2406" y="9961"/>
                  </a:cubicBezTo>
                  <a:cubicBezTo>
                    <a:pt x="2509" y="9961"/>
                    <a:pt x="2628" y="9961"/>
                    <a:pt x="2731" y="9926"/>
                  </a:cubicBezTo>
                  <a:cubicBezTo>
                    <a:pt x="3481" y="9739"/>
                    <a:pt x="3959" y="8988"/>
                    <a:pt x="3788" y="8237"/>
                  </a:cubicBezTo>
                  <a:cubicBezTo>
                    <a:pt x="3754" y="8118"/>
                    <a:pt x="3174" y="5337"/>
                    <a:pt x="6092" y="2419"/>
                  </a:cubicBezTo>
                  <a:cubicBezTo>
                    <a:pt x="6638" y="1873"/>
                    <a:pt x="6638" y="969"/>
                    <a:pt x="6092" y="423"/>
                  </a:cubicBezTo>
                  <a:cubicBezTo>
                    <a:pt x="5819" y="142"/>
                    <a:pt x="5456" y="1"/>
                    <a:pt x="50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5"/>
            <p:cNvSpPr/>
            <p:nvPr/>
          </p:nvSpPr>
          <p:spPr>
            <a:xfrm>
              <a:off x="1206025" y="4243925"/>
              <a:ext cx="465750" cy="175150"/>
            </a:xfrm>
            <a:custGeom>
              <a:avLst/>
              <a:gdLst/>
              <a:ahLst/>
              <a:cxnLst/>
              <a:rect l="l" t="t" r="r" b="b"/>
              <a:pathLst>
                <a:path w="18630" h="7006" extrusionOk="0">
                  <a:moveTo>
                    <a:pt x="16323" y="0"/>
                  </a:moveTo>
                  <a:cubicBezTo>
                    <a:pt x="15179" y="0"/>
                    <a:pt x="14222" y="754"/>
                    <a:pt x="13358" y="1443"/>
                  </a:cubicBezTo>
                  <a:cubicBezTo>
                    <a:pt x="12146" y="2450"/>
                    <a:pt x="10798" y="3252"/>
                    <a:pt x="9348" y="3849"/>
                  </a:cubicBezTo>
                  <a:cubicBezTo>
                    <a:pt x="8788" y="4073"/>
                    <a:pt x="8243" y="4167"/>
                    <a:pt x="7722" y="4167"/>
                  </a:cubicBezTo>
                  <a:cubicBezTo>
                    <a:pt x="5064" y="4167"/>
                    <a:pt x="3033" y="1725"/>
                    <a:pt x="2933" y="1597"/>
                  </a:cubicBezTo>
                  <a:cubicBezTo>
                    <a:pt x="2627" y="1269"/>
                    <a:pt x="2267" y="1130"/>
                    <a:pt x="1920" y="1130"/>
                  </a:cubicBezTo>
                  <a:cubicBezTo>
                    <a:pt x="912" y="1130"/>
                    <a:pt x="1" y="2293"/>
                    <a:pt x="749" y="3371"/>
                  </a:cubicBezTo>
                  <a:cubicBezTo>
                    <a:pt x="886" y="3542"/>
                    <a:pt x="3718" y="7005"/>
                    <a:pt x="7710" y="7005"/>
                  </a:cubicBezTo>
                  <a:cubicBezTo>
                    <a:pt x="8632" y="7005"/>
                    <a:pt x="9553" y="6818"/>
                    <a:pt x="10406" y="6476"/>
                  </a:cubicBezTo>
                  <a:cubicBezTo>
                    <a:pt x="12095" y="5777"/>
                    <a:pt x="13682" y="4839"/>
                    <a:pt x="15098" y="3661"/>
                  </a:cubicBezTo>
                  <a:cubicBezTo>
                    <a:pt x="15541" y="3320"/>
                    <a:pt x="16139" y="2859"/>
                    <a:pt x="16309" y="2825"/>
                  </a:cubicBezTo>
                  <a:cubicBezTo>
                    <a:pt x="16343" y="2842"/>
                    <a:pt x="16360" y="2842"/>
                    <a:pt x="16395" y="2859"/>
                  </a:cubicBezTo>
                  <a:cubicBezTo>
                    <a:pt x="16598" y="2959"/>
                    <a:pt x="16813" y="3006"/>
                    <a:pt x="17024" y="3006"/>
                  </a:cubicBezTo>
                  <a:cubicBezTo>
                    <a:pt x="17540" y="3006"/>
                    <a:pt x="18034" y="2724"/>
                    <a:pt x="18288" y="2228"/>
                  </a:cubicBezTo>
                  <a:cubicBezTo>
                    <a:pt x="18630" y="1529"/>
                    <a:pt x="18357" y="676"/>
                    <a:pt x="17657" y="334"/>
                  </a:cubicBezTo>
                  <a:lnTo>
                    <a:pt x="17640" y="334"/>
                  </a:lnTo>
                  <a:cubicBezTo>
                    <a:pt x="17174" y="99"/>
                    <a:pt x="16736" y="0"/>
                    <a:pt x="16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5"/>
            <p:cNvSpPr/>
            <p:nvPr/>
          </p:nvSpPr>
          <p:spPr>
            <a:xfrm>
              <a:off x="1931100" y="3935950"/>
              <a:ext cx="208600" cy="226775"/>
            </a:xfrm>
            <a:custGeom>
              <a:avLst/>
              <a:gdLst/>
              <a:ahLst/>
              <a:cxnLst/>
              <a:rect l="l" t="t" r="r" b="b"/>
              <a:pathLst>
                <a:path w="8344" h="9071" extrusionOk="0">
                  <a:moveTo>
                    <a:pt x="6773" y="1"/>
                  </a:moveTo>
                  <a:cubicBezTo>
                    <a:pt x="6620" y="1"/>
                    <a:pt x="6465" y="26"/>
                    <a:pt x="6313" y="79"/>
                  </a:cubicBezTo>
                  <a:cubicBezTo>
                    <a:pt x="68" y="2160"/>
                    <a:pt x="0" y="7432"/>
                    <a:pt x="0" y="7654"/>
                  </a:cubicBezTo>
                  <a:cubicBezTo>
                    <a:pt x="0" y="8439"/>
                    <a:pt x="614" y="9053"/>
                    <a:pt x="1399" y="9070"/>
                  </a:cubicBezTo>
                  <a:cubicBezTo>
                    <a:pt x="2167" y="9053"/>
                    <a:pt x="2798" y="8439"/>
                    <a:pt x="2815" y="7671"/>
                  </a:cubicBezTo>
                  <a:cubicBezTo>
                    <a:pt x="2815" y="7535"/>
                    <a:pt x="2935" y="4174"/>
                    <a:pt x="7217" y="2758"/>
                  </a:cubicBezTo>
                  <a:cubicBezTo>
                    <a:pt x="7951" y="2502"/>
                    <a:pt x="8343" y="1700"/>
                    <a:pt x="8104" y="966"/>
                  </a:cubicBezTo>
                  <a:cubicBezTo>
                    <a:pt x="7915" y="371"/>
                    <a:pt x="7361" y="1"/>
                    <a:pt x="6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5"/>
            <p:cNvSpPr/>
            <p:nvPr/>
          </p:nvSpPr>
          <p:spPr>
            <a:xfrm>
              <a:off x="1949425" y="4517175"/>
              <a:ext cx="302450" cy="176150"/>
            </a:xfrm>
            <a:custGeom>
              <a:avLst/>
              <a:gdLst/>
              <a:ahLst/>
              <a:cxnLst/>
              <a:rect l="l" t="t" r="r" b="b"/>
              <a:pathLst>
                <a:path w="12098" h="7046" extrusionOk="0">
                  <a:moveTo>
                    <a:pt x="1579" y="0"/>
                  </a:moveTo>
                  <a:cubicBezTo>
                    <a:pt x="1417" y="0"/>
                    <a:pt x="1253" y="28"/>
                    <a:pt x="1093" y="85"/>
                  </a:cubicBezTo>
                  <a:cubicBezTo>
                    <a:pt x="376" y="358"/>
                    <a:pt x="1" y="1143"/>
                    <a:pt x="240" y="1859"/>
                  </a:cubicBezTo>
                  <a:cubicBezTo>
                    <a:pt x="308" y="2030"/>
                    <a:pt x="1758" y="5869"/>
                    <a:pt x="5068" y="6824"/>
                  </a:cubicBezTo>
                  <a:cubicBezTo>
                    <a:pt x="5563" y="6961"/>
                    <a:pt x="6092" y="7046"/>
                    <a:pt x="6603" y="7046"/>
                  </a:cubicBezTo>
                  <a:cubicBezTo>
                    <a:pt x="8139" y="7046"/>
                    <a:pt x="9726" y="6415"/>
                    <a:pt x="11347" y="5169"/>
                  </a:cubicBezTo>
                  <a:cubicBezTo>
                    <a:pt x="11978" y="4691"/>
                    <a:pt x="12097" y="3804"/>
                    <a:pt x="11620" y="3190"/>
                  </a:cubicBezTo>
                  <a:lnTo>
                    <a:pt x="11620" y="3190"/>
                  </a:lnTo>
                  <a:lnTo>
                    <a:pt x="11620" y="3207"/>
                  </a:lnTo>
                  <a:cubicBezTo>
                    <a:pt x="11339" y="2836"/>
                    <a:pt x="10916" y="2642"/>
                    <a:pt x="10491" y="2642"/>
                  </a:cubicBezTo>
                  <a:cubicBezTo>
                    <a:pt x="10193" y="2642"/>
                    <a:pt x="9894" y="2737"/>
                    <a:pt x="9640" y="2934"/>
                  </a:cubicBezTo>
                  <a:cubicBezTo>
                    <a:pt x="8522" y="3786"/>
                    <a:pt x="7497" y="4212"/>
                    <a:pt x="6598" y="4212"/>
                  </a:cubicBezTo>
                  <a:cubicBezTo>
                    <a:pt x="6345" y="4212"/>
                    <a:pt x="6102" y="4179"/>
                    <a:pt x="5870" y="4111"/>
                  </a:cubicBezTo>
                  <a:cubicBezTo>
                    <a:pt x="4249" y="3651"/>
                    <a:pt x="3174" y="1637"/>
                    <a:pt x="2884" y="887"/>
                  </a:cubicBezTo>
                  <a:cubicBezTo>
                    <a:pt x="2672" y="330"/>
                    <a:pt x="2141" y="0"/>
                    <a:pt x="1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5"/>
            <p:cNvSpPr/>
            <p:nvPr/>
          </p:nvSpPr>
          <p:spPr>
            <a:xfrm>
              <a:off x="1806550" y="4640850"/>
              <a:ext cx="165925" cy="249550"/>
            </a:xfrm>
            <a:custGeom>
              <a:avLst/>
              <a:gdLst/>
              <a:ahLst/>
              <a:cxnLst/>
              <a:rect l="l" t="t" r="r" b="b"/>
              <a:pathLst>
                <a:path w="6637" h="9982" extrusionOk="0">
                  <a:moveTo>
                    <a:pt x="1544" y="0"/>
                  </a:moveTo>
                  <a:cubicBezTo>
                    <a:pt x="1182" y="0"/>
                    <a:pt x="819" y="137"/>
                    <a:pt x="546" y="410"/>
                  </a:cubicBezTo>
                  <a:cubicBezTo>
                    <a:pt x="0" y="973"/>
                    <a:pt x="0" y="1860"/>
                    <a:pt x="546" y="2406"/>
                  </a:cubicBezTo>
                  <a:cubicBezTo>
                    <a:pt x="3446" y="5307"/>
                    <a:pt x="2901" y="8088"/>
                    <a:pt x="2849" y="8224"/>
                  </a:cubicBezTo>
                  <a:cubicBezTo>
                    <a:pt x="2679" y="8992"/>
                    <a:pt x="3122" y="9743"/>
                    <a:pt x="3890" y="9930"/>
                  </a:cubicBezTo>
                  <a:cubicBezTo>
                    <a:pt x="3992" y="9964"/>
                    <a:pt x="4112" y="9981"/>
                    <a:pt x="4231" y="9981"/>
                  </a:cubicBezTo>
                  <a:cubicBezTo>
                    <a:pt x="4880" y="9981"/>
                    <a:pt x="5443" y="9538"/>
                    <a:pt x="5596" y="8906"/>
                  </a:cubicBezTo>
                  <a:cubicBezTo>
                    <a:pt x="5647" y="8736"/>
                    <a:pt x="6637" y="4522"/>
                    <a:pt x="2542" y="427"/>
                  </a:cubicBezTo>
                  <a:lnTo>
                    <a:pt x="2542" y="410"/>
                  </a:lnTo>
                  <a:cubicBezTo>
                    <a:pt x="2269" y="137"/>
                    <a:pt x="1907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5"/>
            <p:cNvSpPr/>
            <p:nvPr/>
          </p:nvSpPr>
          <p:spPr>
            <a:xfrm>
              <a:off x="1825300" y="4156600"/>
              <a:ext cx="389450" cy="299150"/>
            </a:xfrm>
            <a:custGeom>
              <a:avLst/>
              <a:gdLst/>
              <a:ahLst/>
              <a:cxnLst/>
              <a:rect l="l" t="t" r="r" b="b"/>
              <a:pathLst>
                <a:path w="15578" h="11966" extrusionOk="0">
                  <a:moveTo>
                    <a:pt x="1465" y="0"/>
                  </a:moveTo>
                  <a:cubicBezTo>
                    <a:pt x="748" y="0"/>
                    <a:pt x="134" y="559"/>
                    <a:pt x="69" y="1302"/>
                  </a:cubicBezTo>
                  <a:cubicBezTo>
                    <a:pt x="1" y="2087"/>
                    <a:pt x="581" y="2752"/>
                    <a:pt x="1366" y="2821"/>
                  </a:cubicBezTo>
                  <a:lnTo>
                    <a:pt x="1434" y="2821"/>
                  </a:lnTo>
                  <a:cubicBezTo>
                    <a:pt x="1587" y="2957"/>
                    <a:pt x="1860" y="3657"/>
                    <a:pt x="2048" y="4169"/>
                  </a:cubicBezTo>
                  <a:cubicBezTo>
                    <a:pt x="2645" y="5909"/>
                    <a:pt x="3515" y="7547"/>
                    <a:pt x="4607" y="9014"/>
                  </a:cubicBezTo>
                  <a:cubicBezTo>
                    <a:pt x="6382" y="11386"/>
                    <a:pt x="8839" y="11966"/>
                    <a:pt x="10869" y="11966"/>
                  </a:cubicBezTo>
                  <a:cubicBezTo>
                    <a:pt x="12097" y="11966"/>
                    <a:pt x="13309" y="11761"/>
                    <a:pt x="14469" y="11386"/>
                  </a:cubicBezTo>
                  <a:cubicBezTo>
                    <a:pt x="15203" y="11113"/>
                    <a:pt x="15578" y="10311"/>
                    <a:pt x="15322" y="9577"/>
                  </a:cubicBezTo>
                  <a:lnTo>
                    <a:pt x="15322" y="9577"/>
                  </a:lnTo>
                  <a:lnTo>
                    <a:pt x="15322" y="9594"/>
                  </a:lnTo>
                  <a:cubicBezTo>
                    <a:pt x="15108" y="9019"/>
                    <a:pt x="14570" y="8654"/>
                    <a:pt x="13994" y="8654"/>
                  </a:cubicBezTo>
                  <a:cubicBezTo>
                    <a:pt x="13834" y="8654"/>
                    <a:pt x="13672" y="8682"/>
                    <a:pt x="13513" y="8741"/>
                  </a:cubicBezTo>
                  <a:cubicBezTo>
                    <a:pt x="13419" y="8767"/>
                    <a:pt x="12286" y="9159"/>
                    <a:pt x="10902" y="9159"/>
                  </a:cubicBezTo>
                  <a:cubicBezTo>
                    <a:pt x="9549" y="9159"/>
                    <a:pt x="7956" y="8784"/>
                    <a:pt x="6860" y="7325"/>
                  </a:cubicBezTo>
                  <a:cubicBezTo>
                    <a:pt x="5921" y="6062"/>
                    <a:pt x="5205" y="4663"/>
                    <a:pt x="4693" y="3196"/>
                  </a:cubicBezTo>
                  <a:cubicBezTo>
                    <a:pt x="4164" y="1780"/>
                    <a:pt x="3550" y="176"/>
                    <a:pt x="1587" y="5"/>
                  </a:cubicBezTo>
                  <a:cubicBezTo>
                    <a:pt x="1546" y="2"/>
                    <a:pt x="1505" y="0"/>
                    <a:pt x="14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5"/>
            <p:cNvSpPr/>
            <p:nvPr/>
          </p:nvSpPr>
          <p:spPr>
            <a:xfrm>
              <a:off x="1685400" y="3824450"/>
              <a:ext cx="70400" cy="1253625"/>
            </a:xfrm>
            <a:custGeom>
              <a:avLst/>
              <a:gdLst/>
              <a:ahLst/>
              <a:cxnLst/>
              <a:rect l="l" t="t" r="r" b="b"/>
              <a:pathLst>
                <a:path w="2816" h="50145" extrusionOk="0">
                  <a:moveTo>
                    <a:pt x="1417" y="1"/>
                  </a:moveTo>
                  <a:cubicBezTo>
                    <a:pt x="632" y="1"/>
                    <a:pt x="1" y="632"/>
                    <a:pt x="1" y="1400"/>
                  </a:cubicBezTo>
                  <a:lnTo>
                    <a:pt x="1" y="48728"/>
                  </a:lnTo>
                  <a:cubicBezTo>
                    <a:pt x="1" y="49513"/>
                    <a:pt x="632" y="50144"/>
                    <a:pt x="1417" y="50144"/>
                  </a:cubicBezTo>
                  <a:cubicBezTo>
                    <a:pt x="2184" y="50144"/>
                    <a:pt x="2816" y="49513"/>
                    <a:pt x="2816" y="48728"/>
                  </a:cubicBezTo>
                  <a:lnTo>
                    <a:pt x="2816" y="1400"/>
                  </a:lnTo>
                  <a:cubicBezTo>
                    <a:pt x="2816" y="632"/>
                    <a:pt x="2184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5"/>
            <p:cNvSpPr/>
            <p:nvPr/>
          </p:nvSpPr>
          <p:spPr>
            <a:xfrm>
              <a:off x="1373600" y="4338925"/>
              <a:ext cx="195200" cy="336600"/>
            </a:xfrm>
            <a:custGeom>
              <a:avLst/>
              <a:gdLst/>
              <a:ahLst/>
              <a:cxnLst/>
              <a:rect l="l" t="t" r="r" b="b"/>
              <a:pathLst>
                <a:path w="7808" h="13464" extrusionOk="0">
                  <a:moveTo>
                    <a:pt x="4037" y="0"/>
                  </a:moveTo>
                  <a:cubicBezTo>
                    <a:pt x="3535" y="0"/>
                    <a:pt x="3050" y="266"/>
                    <a:pt x="2799" y="731"/>
                  </a:cubicBezTo>
                  <a:cubicBezTo>
                    <a:pt x="1366" y="3598"/>
                    <a:pt x="1" y="9876"/>
                    <a:pt x="5068" y="13255"/>
                  </a:cubicBezTo>
                  <a:cubicBezTo>
                    <a:pt x="5316" y="13400"/>
                    <a:pt x="5563" y="13463"/>
                    <a:pt x="5795" y="13463"/>
                  </a:cubicBezTo>
                  <a:cubicBezTo>
                    <a:pt x="6984" y="13463"/>
                    <a:pt x="7808" y="11802"/>
                    <a:pt x="6638" y="10917"/>
                  </a:cubicBezTo>
                  <a:lnTo>
                    <a:pt x="6638" y="10900"/>
                  </a:lnTo>
                  <a:cubicBezTo>
                    <a:pt x="2389" y="8085"/>
                    <a:pt x="5204" y="2250"/>
                    <a:pt x="5324" y="1994"/>
                  </a:cubicBezTo>
                  <a:cubicBezTo>
                    <a:pt x="5648" y="1294"/>
                    <a:pt x="5341" y="476"/>
                    <a:pt x="4675" y="151"/>
                  </a:cubicBezTo>
                  <a:cubicBezTo>
                    <a:pt x="4471" y="49"/>
                    <a:pt x="4252" y="0"/>
                    <a:pt x="40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5"/>
            <p:cNvSpPr/>
            <p:nvPr/>
          </p:nvSpPr>
          <p:spPr>
            <a:xfrm>
              <a:off x="1684975" y="3427775"/>
              <a:ext cx="70825" cy="246975"/>
            </a:xfrm>
            <a:custGeom>
              <a:avLst/>
              <a:gdLst/>
              <a:ahLst/>
              <a:cxnLst/>
              <a:rect l="l" t="t" r="r" b="b"/>
              <a:pathLst>
                <a:path w="2833" h="9879" extrusionOk="0">
                  <a:moveTo>
                    <a:pt x="1417" y="0"/>
                  </a:moveTo>
                  <a:cubicBezTo>
                    <a:pt x="632" y="0"/>
                    <a:pt x="1" y="632"/>
                    <a:pt x="1" y="1416"/>
                  </a:cubicBezTo>
                  <a:lnTo>
                    <a:pt x="1" y="8463"/>
                  </a:lnTo>
                  <a:cubicBezTo>
                    <a:pt x="1" y="9248"/>
                    <a:pt x="632" y="9879"/>
                    <a:pt x="1417" y="9879"/>
                  </a:cubicBezTo>
                  <a:cubicBezTo>
                    <a:pt x="2201" y="9879"/>
                    <a:pt x="2833" y="9248"/>
                    <a:pt x="2833" y="8463"/>
                  </a:cubicBezTo>
                  <a:lnTo>
                    <a:pt x="2833" y="1416"/>
                  </a:lnTo>
                  <a:cubicBezTo>
                    <a:pt x="2833" y="632"/>
                    <a:pt x="2201" y="0"/>
                    <a:pt x="1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5"/>
            <p:cNvSpPr/>
            <p:nvPr/>
          </p:nvSpPr>
          <p:spPr>
            <a:xfrm>
              <a:off x="1684975" y="5227775"/>
              <a:ext cx="70825" cy="247400"/>
            </a:xfrm>
            <a:custGeom>
              <a:avLst/>
              <a:gdLst/>
              <a:ahLst/>
              <a:cxnLst/>
              <a:rect l="l" t="t" r="r" b="b"/>
              <a:pathLst>
                <a:path w="2833" h="9896" extrusionOk="0">
                  <a:moveTo>
                    <a:pt x="1417" y="0"/>
                  </a:moveTo>
                  <a:cubicBezTo>
                    <a:pt x="632" y="0"/>
                    <a:pt x="1" y="631"/>
                    <a:pt x="1" y="1416"/>
                  </a:cubicBezTo>
                  <a:lnTo>
                    <a:pt x="1" y="8480"/>
                  </a:lnTo>
                  <a:cubicBezTo>
                    <a:pt x="1" y="9264"/>
                    <a:pt x="632" y="9896"/>
                    <a:pt x="1417" y="9896"/>
                  </a:cubicBezTo>
                  <a:cubicBezTo>
                    <a:pt x="2201" y="9896"/>
                    <a:pt x="2833" y="9264"/>
                    <a:pt x="2833" y="8480"/>
                  </a:cubicBezTo>
                  <a:lnTo>
                    <a:pt x="2833" y="1416"/>
                  </a:lnTo>
                  <a:cubicBezTo>
                    <a:pt x="2833" y="631"/>
                    <a:pt x="2201" y="0"/>
                    <a:pt x="1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5"/>
            <p:cNvSpPr/>
            <p:nvPr/>
          </p:nvSpPr>
          <p:spPr>
            <a:xfrm>
              <a:off x="697975" y="4416050"/>
              <a:ext cx="244425" cy="70850"/>
            </a:xfrm>
            <a:custGeom>
              <a:avLst/>
              <a:gdLst/>
              <a:ahLst/>
              <a:cxnLst/>
              <a:rect l="l" t="t" r="r" b="b"/>
              <a:pathLst>
                <a:path w="9777" h="2834" extrusionOk="0">
                  <a:moveTo>
                    <a:pt x="1365" y="1"/>
                  </a:moveTo>
                  <a:cubicBezTo>
                    <a:pt x="597" y="35"/>
                    <a:pt x="0" y="649"/>
                    <a:pt x="0" y="1417"/>
                  </a:cubicBezTo>
                  <a:cubicBezTo>
                    <a:pt x="0" y="2168"/>
                    <a:pt x="597" y="2799"/>
                    <a:pt x="1365" y="2833"/>
                  </a:cubicBezTo>
                  <a:lnTo>
                    <a:pt x="8429" y="2833"/>
                  </a:lnTo>
                  <a:cubicBezTo>
                    <a:pt x="9179" y="2799"/>
                    <a:pt x="9776" y="2168"/>
                    <a:pt x="9776" y="1417"/>
                  </a:cubicBezTo>
                  <a:cubicBezTo>
                    <a:pt x="9776" y="649"/>
                    <a:pt x="9179" y="35"/>
                    <a:pt x="8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5"/>
            <p:cNvSpPr/>
            <p:nvPr/>
          </p:nvSpPr>
          <p:spPr>
            <a:xfrm>
              <a:off x="2498375" y="4416050"/>
              <a:ext cx="244450" cy="70850"/>
            </a:xfrm>
            <a:custGeom>
              <a:avLst/>
              <a:gdLst/>
              <a:ahLst/>
              <a:cxnLst/>
              <a:rect l="l" t="t" r="r" b="b"/>
              <a:pathLst>
                <a:path w="9778" h="2834" extrusionOk="0">
                  <a:moveTo>
                    <a:pt x="1366" y="1"/>
                  </a:moveTo>
                  <a:cubicBezTo>
                    <a:pt x="598" y="35"/>
                    <a:pt x="1" y="649"/>
                    <a:pt x="1" y="1417"/>
                  </a:cubicBezTo>
                  <a:cubicBezTo>
                    <a:pt x="1" y="2168"/>
                    <a:pt x="598" y="2799"/>
                    <a:pt x="1366" y="2833"/>
                  </a:cubicBezTo>
                  <a:lnTo>
                    <a:pt x="8412" y="2833"/>
                  </a:lnTo>
                  <a:cubicBezTo>
                    <a:pt x="9180" y="2799"/>
                    <a:pt x="9777" y="2168"/>
                    <a:pt x="9777" y="1417"/>
                  </a:cubicBezTo>
                  <a:cubicBezTo>
                    <a:pt x="9777" y="649"/>
                    <a:pt x="9180" y="35"/>
                    <a:pt x="84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5"/>
            <p:cNvSpPr/>
            <p:nvPr/>
          </p:nvSpPr>
          <p:spPr>
            <a:xfrm>
              <a:off x="971900" y="3717175"/>
              <a:ext cx="223850" cy="195375"/>
            </a:xfrm>
            <a:custGeom>
              <a:avLst/>
              <a:gdLst/>
              <a:ahLst/>
              <a:cxnLst/>
              <a:rect l="l" t="t" r="r" b="b"/>
              <a:pathLst>
                <a:path w="8954" h="7815" extrusionOk="0">
                  <a:moveTo>
                    <a:pt x="2014" y="1"/>
                  </a:moveTo>
                  <a:cubicBezTo>
                    <a:pt x="928" y="1"/>
                    <a:pt x="1" y="1390"/>
                    <a:pt x="986" y="2415"/>
                  </a:cubicBezTo>
                  <a:lnTo>
                    <a:pt x="5968" y="7397"/>
                  </a:lnTo>
                  <a:cubicBezTo>
                    <a:pt x="6274" y="7691"/>
                    <a:pt x="6612" y="7815"/>
                    <a:pt x="6937" y="7815"/>
                  </a:cubicBezTo>
                  <a:cubicBezTo>
                    <a:pt x="8024" y="7815"/>
                    <a:pt x="8954" y="6425"/>
                    <a:pt x="7981" y="5401"/>
                  </a:cubicBezTo>
                  <a:lnTo>
                    <a:pt x="2982" y="419"/>
                  </a:lnTo>
                  <a:cubicBezTo>
                    <a:pt x="2677" y="124"/>
                    <a:pt x="2338" y="1"/>
                    <a:pt x="20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5"/>
            <p:cNvSpPr/>
            <p:nvPr/>
          </p:nvSpPr>
          <p:spPr>
            <a:xfrm>
              <a:off x="2245125" y="4989975"/>
              <a:ext cx="223750" cy="195800"/>
            </a:xfrm>
            <a:custGeom>
              <a:avLst/>
              <a:gdLst/>
              <a:ahLst/>
              <a:cxnLst/>
              <a:rect l="l" t="t" r="r" b="b"/>
              <a:pathLst>
                <a:path w="8950" h="7832" extrusionOk="0">
                  <a:moveTo>
                    <a:pt x="2014" y="0"/>
                  </a:moveTo>
                  <a:cubicBezTo>
                    <a:pt x="927" y="0"/>
                    <a:pt x="0" y="1390"/>
                    <a:pt x="986" y="2414"/>
                  </a:cubicBezTo>
                  <a:lnTo>
                    <a:pt x="5968" y="7413"/>
                  </a:lnTo>
                  <a:cubicBezTo>
                    <a:pt x="6274" y="7708"/>
                    <a:pt x="6612" y="7831"/>
                    <a:pt x="6936" y="7831"/>
                  </a:cubicBezTo>
                  <a:cubicBezTo>
                    <a:pt x="8022" y="7831"/>
                    <a:pt x="8950" y="6442"/>
                    <a:pt x="7964" y="5417"/>
                  </a:cubicBezTo>
                  <a:lnTo>
                    <a:pt x="2982" y="418"/>
                  </a:lnTo>
                  <a:cubicBezTo>
                    <a:pt x="2676" y="124"/>
                    <a:pt x="2338" y="0"/>
                    <a:pt x="2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5"/>
            <p:cNvSpPr/>
            <p:nvPr/>
          </p:nvSpPr>
          <p:spPr>
            <a:xfrm>
              <a:off x="2254825" y="3717075"/>
              <a:ext cx="203050" cy="196025"/>
            </a:xfrm>
            <a:custGeom>
              <a:avLst/>
              <a:gdLst/>
              <a:ahLst/>
              <a:cxnLst/>
              <a:rect l="l" t="t" r="r" b="b"/>
              <a:pathLst>
                <a:path w="8122" h="7841" extrusionOk="0">
                  <a:moveTo>
                    <a:pt x="6578" y="0"/>
                  </a:moveTo>
                  <a:cubicBezTo>
                    <a:pt x="6215" y="0"/>
                    <a:pt x="5853" y="141"/>
                    <a:pt x="5580" y="423"/>
                  </a:cubicBezTo>
                  <a:lnTo>
                    <a:pt x="598" y="5405"/>
                  </a:lnTo>
                  <a:cubicBezTo>
                    <a:pt x="18" y="5951"/>
                    <a:pt x="1" y="6872"/>
                    <a:pt x="564" y="7435"/>
                  </a:cubicBezTo>
                  <a:cubicBezTo>
                    <a:pt x="841" y="7704"/>
                    <a:pt x="1201" y="7840"/>
                    <a:pt x="1562" y="7840"/>
                  </a:cubicBezTo>
                  <a:cubicBezTo>
                    <a:pt x="1935" y="7840"/>
                    <a:pt x="2308" y="7695"/>
                    <a:pt x="2594" y="7401"/>
                  </a:cubicBezTo>
                  <a:lnTo>
                    <a:pt x="7576" y="2419"/>
                  </a:lnTo>
                  <a:cubicBezTo>
                    <a:pt x="8122" y="1856"/>
                    <a:pt x="8122" y="969"/>
                    <a:pt x="7576" y="423"/>
                  </a:cubicBezTo>
                  <a:cubicBezTo>
                    <a:pt x="7303" y="141"/>
                    <a:pt x="6940" y="0"/>
                    <a:pt x="6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5"/>
            <p:cNvSpPr/>
            <p:nvPr/>
          </p:nvSpPr>
          <p:spPr>
            <a:xfrm>
              <a:off x="982475" y="4990175"/>
              <a:ext cx="202625" cy="195375"/>
            </a:xfrm>
            <a:custGeom>
              <a:avLst/>
              <a:gdLst/>
              <a:ahLst/>
              <a:cxnLst/>
              <a:rect l="l" t="t" r="r" b="b"/>
              <a:pathLst>
                <a:path w="8105" h="7815" extrusionOk="0">
                  <a:moveTo>
                    <a:pt x="6554" y="1"/>
                  </a:moveTo>
                  <a:cubicBezTo>
                    <a:pt x="6194" y="1"/>
                    <a:pt x="5835" y="137"/>
                    <a:pt x="5562" y="410"/>
                  </a:cubicBezTo>
                  <a:lnTo>
                    <a:pt x="563" y="5409"/>
                  </a:lnTo>
                  <a:cubicBezTo>
                    <a:pt x="0" y="5955"/>
                    <a:pt x="0" y="6860"/>
                    <a:pt x="563" y="7405"/>
                  </a:cubicBezTo>
                  <a:cubicBezTo>
                    <a:pt x="836" y="7678"/>
                    <a:pt x="1199" y="7815"/>
                    <a:pt x="1561" y="7815"/>
                  </a:cubicBezTo>
                  <a:cubicBezTo>
                    <a:pt x="1924" y="7815"/>
                    <a:pt x="2286" y="7678"/>
                    <a:pt x="2559" y="7405"/>
                  </a:cubicBezTo>
                  <a:lnTo>
                    <a:pt x="7558" y="2406"/>
                  </a:lnTo>
                  <a:cubicBezTo>
                    <a:pt x="8104" y="1860"/>
                    <a:pt x="8104" y="956"/>
                    <a:pt x="7558" y="410"/>
                  </a:cubicBezTo>
                  <a:cubicBezTo>
                    <a:pt x="7277" y="137"/>
                    <a:pt x="6914" y="1"/>
                    <a:pt x="6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" name="Google Shape;864;p25"/>
          <p:cNvSpPr/>
          <p:nvPr/>
        </p:nvSpPr>
        <p:spPr>
          <a:xfrm>
            <a:off x="3381776" y="3400747"/>
            <a:ext cx="657300" cy="657300"/>
          </a:xfrm>
          <a:prstGeom prst="ellipse">
            <a:avLst/>
          </a:prstGeom>
          <a:solidFill>
            <a:srgbClr val="F595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" name="Google Shape;865;p25"/>
          <p:cNvGrpSpPr/>
          <p:nvPr/>
        </p:nvGrpSpPr>
        <p:grpSpPr>
          <a:xfrm>
            <a:off x="3497919" y="3507843"/>
            <a:ext cx="473251" cy="381893"/>
            <a:chOff x="3347200" y="2315450"/>
            <a:chExt cx="2157025" cy="1740625"/>
          </a:xfrm>
        </p:grpSpPr>
        <p:sp>
          <p:nvSpPr>
            <p:cNvPr id="866" name="Google Shape;866;p25"/>
            <p:cNvSpPr/>
            <p:nvPr/>
          </p:nvSpPr>
          <p:spPr>
            <a:xfrm>
              <a:off x="3347200" y="2315450"/>
              <a:ext cx="2157025" cy="1740625"/>
            </a:xfrm>
            <a:custGeom>
              <a:avLst/>
              <a:gdLst/>
              <a:ahLst/>
              <a:cxnLst/>
              <a:rect l="l" t="t" r="r" b="b"/>
              <a:pathLst>
                <a:path w="86281" h="69625" extrusionOk="0">
                  <a:moveTo>
                    <a:pt x="61371" y="4200"/>
                  </a:moveTo>
                  <a:cubicBezTo>
                    <a:pt x="66178" y="4200"/>
                    <a:pt x="70983" y="6060"/>
                    <a:pt x="74610" y="9773"/>
                  </a:cubicBezTo>
                  <a:cubicBezTo>
                    <a:pt x="81674" y="16990"/>
                    <a:pt x="81520" y="28745"/>
                    <a:pt x="74286" y="35980"/>
                  </a:cubicBezTo>
                  <a:lnTo>
                    <a:pt x="46083" y="64182"/>
                  </a:lnTo>
                  <a:cubicBezTo>
                    <a:pt x="45256" y="65001"/>
                    <a:pt x="44177" y="65411"/>
                    <a:pt x="43100" y="65411"/>
                  </a:cubicBezTo>
                  <a:cubicBezTo>
                    <a:pt x="42023" y="65411"/>
                    <a:pt x="40948" y="65001"/>
                    <a:pt x="40129" y="64182"/>
                  </a:cubicBezTo>
                  <a:lnTo>
                    <a:pt x="11739" y="35792"/>
                  </a:lnTo>
                  <a:cubicBezTo>
                    <a:pt x="4505" y="28575"/>
                    <a:pt x="4505" y="16854"/>
                    <a:pt x="11739" y="9619"/>
                  </a:cubicBezTo>
                  <a:cubicBezTo>
                    <a:pt x="15356" y="6011"/>
                    <a:pt x="20090" y="4207"/>
                    <a:pt x="24825" y="4207"/>
                  </a:cubicBezTo>
                  <a:cubicBezTo>
                    <a:pt x="29559" y="4207"/>
                    <a:pt x="34294" y="6011"/>
                    <a:pt x="37911" y="9619"/>
                  </a:cubicBezTo>
                  <a:lnTo>
                    <a:pt x="40129" y="11837"/>
                  </a:lnTo>
                  <a:lnTo>
                    <a:pt x="36734" y="15250"/>
                  </a:lnTo>
                  <a:cubicBezTo>
                    <a:pt x="35966" y="16069"/>
                    <a:pt x="35983" y="17365"/>
                    <a:pt x="36785" y="18167"/>
                  </a:cubicBezTo>
                  <a:cubicBezTo>
                    <a:pt x="37197" y="18571"/>
                    <a:pt x="37739" y="18776"/>
                    <a:pt x="38281" y="18776"/>
                  </a:cubicBezTo>
                  <a:cubicBezTo>
                    <a:pt x="38793" y="18776"/>
                    <a:pt x="39304" y="18592"/>
                    <a:pt x="39702" y="18219"/>
                  </a:cubicBezTo>
                  <a:lnTo>
                    <a:pt x="48284" y="9619"/>
                  </a:lnTo>
                  <a:cubicBezTo>
                    <a:pt x="51899" y="6004"/>
                    <a:pt x="56636" y="4200"/>
                    <a:pt x="61371" y="4200"/>
                  </a:cubicBezTo>
                  <a:close/>
                  <a:moveTo>
                    <a:pt x="61378" y="1"/>
                  </a:moveTo>
                  <a:cubicBezTo>
                    <a:pt x="55566" y="1"/>
                    <a:pt x="49752" y="2215"/>
                    <a:pt x="45316" y="6651"/>
                  </a:cubicBezTo>
                  <a:lnTo>
                    <a:pt x="43098" y="8869"/>
                  </a:lnTo>
                  <a:lnTo>
                    <a:pt x="40880" y="6651"/>
                  </a:lnTo>
                  <a:cubicBezTo>
                    <a:pt x="36457" y="2287"/>
                    <a:pt x="30699" y="108"/>
                    <a:pt x="24941" y="108"/>
                  </a:cubicBezTo>
                  <a:cubicBezTo>
                    <a:pt x="19127" y="108"/>
                    <a:pt x="13313" y="2330"/>
                    <a:pt x="8872" y="6770"/>
                  </a:cubicBezTo>
                  <a:cubicBezTo>
                    <a:pt x="51" y="15591"/>
                    <a:pt x="0" y="29889"/>
                    <a:pt x="8770" y="38778"/>
                  </a:cubicBezTo>
                  <a:lnTo>
                    <a:pt x="37160" y="67168"/>
                  </a:lnTo>
                  <a:cubicBezTo>
                    <a:pt x="38798" y="68806"/>
                    <a:pt x="40948" y="69625"/>
                    <a:pt x="43100" y="69625"/>
                  </a:cubicBezTo>
                  <a:cubicBezTo>
                    <a:pt x="45252" y="69625"/>
                    <a:pt x="47406" y="68806"/>
                    <a:pt x="49052" y="67168"/>
                  </a:cubicBezTo>
                  <a:lnTo>
                    <a:pt x="77255" y="38965"/>
                  </a:lnTo>
                  <a:cubicBezTo>
                    <a:pt x="86110" y="30093"/>
                    <a:pt x="86280" y="15693"/>
                    <a:pt x="77630" y="6838"/>
                  </a:cubicBezTo>
                  <a:cubicBezTo>
                    <a:pt x="73178" y="2283"/>
                    <a:pt x="67279" y="1"/>
                    <a:pt x="61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5"/>
            <p:cNvSpPr/>
            <p:nvPr/>
          </p:nvSpPr>
          <p:spPr>
            <a:xfrm>
              <a:off x="4912600" y="2511375"/>
              <a:ext cx="354050" cy="403725"/>
            </a:xfrm>
            <a:custGeom>
              <a:avLst/>
              <a:gdLst/>
              <a:ahLst/>
              <a:cxnLst/>
              <a:rect l="l" t="t" r="r" b="b"/>
              <a:pathLst>
                <a:path w="14162" h="16149" extrusionOk="0">
                  <a:moveTo>
                    <a:pt x="2335" y="0"/>
                  </a:moveTo>
                  <a:cubicBezTo>
                    <a:pt x="1409" y="0"/>
                    <a:pt x="563" y="606"/>
                    <a:pt x="307" y="1544"/>
                  </a:cubicBezTo>
                  <a:cubicBezTo>
                    <a:pt x="0" y="2670"/>
                    <a:pt x="648" y="3813"/>
                    <a:pt x="1774" y="4137"/>
                  </a:cubicBezTo>
                  <a:cubicBezTo>
                    <a:pt x="6330" y="5417"/>
                    <a:pt x="9589" y="9443"/>
                    <a:pt x="9879" y="14186"/>
                  </a:cubicBezTo>
                  <a:cubicBezTo>
                    <a:pt x="9947" y="15295"/>
                    <a:pt x="10868" y="16148"/>
                    <a:pt x="11977" y="16148"/>
                  </a:cubicBezTo>
                  <a:lnTo>
                    <a:pt x="12114" y="16148"/>
                  </a:lnTo>
                  <a:cubicBezTo>
                    <a:pt x="13274" y="16080"/>
                    <a:pt x="14161" y="15090"/>
                    <a:pt x="14076" y="13930"/>
                  </a:cubicBezTo>
                  <a:lnTo>
                    <a:pt x="14076" y="13913"/>
                  </a:lnTo>
                  <a:cubicBezTo>
                    <a:pt x="13683" y="7396"/>
                    <a:pt x="9196" y="1851"/>
                    <a:pt x="2900" y="76"/>
                  </a:cubicBezTo>
                  <a:cubicBezTo>
                    <a:pt x="2712" y="25"/>
                    <a:pt x="2522" y="0"/>
                    <a:pt x="2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8" name="Google Shape;868;p25"/>
          <p:cNvCxnSpPr/>
          <p:nvPr/>
        </p:nvCxnSpPr>
        <p:spPr>
          <a:xfrm rot="10800000" flipH="1">
            <a:off x="4147075" y="1533463"/>
            <a:ext cx="2206200" cy="5028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869" name="Google Shape;869;p25"/>
          <p:cNvGrpSpPr/>
          <p:nvPr/>
        </p:nvGrpSpPr>
        <p:grpSpPr>
          <a:xfrm>
            <a:off x="4976365" y="1106351"/>
            <a:ext cx="2753820" cy="4192442"/>
            <a:chOff x="2142475" y="238100"/>
            <a:chExt cx="3393075" cy="5165650"/>
          </a:xfrm>
        </p:grpSpPr>
        <p:sp>
          <p:nvSpPr>
            <p:cNvPr id="870" name="Google Shape;870;p25"/>
            <p:cNvSpPr/>
            <p:nvPr/>
          </p:nvSpPr>
          <p:spPr>
            <a:xfrm>
              <a:off x="3708475" y="3652000"/>
              <a:ext cx="503925" cy="1751750"/>
            </a:xfrm>
            <a:custGeom>
              <a:avLst/>
              <a:gdLst/>
              <a:ahLst/>
              <a:cxnLst/>
              <a:rect l="l" t="t" r="r" b="b"/>
              <a:pathLst>
                <a:path w="20157" h="70070" extrusionOk="0">
                  <a:moveTo>
                    <a:pt x="13437" y="1"/>
                  </a:moveTo>
                  <a:lnTo>
                    <a:pt x="0" y="70070"/>
                  </a:lnTo>
                  <a:lnTo>
                    <a:pt x="2880" y="70070"/>
                  </a:lnTo>
                  <a:lnTo>
                    <a:pt x="20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5"/>
            <p:cNvSpPr/>
            <p:nvPr/>
          </p:nvSpPr>
          <p:spPr>
            <a:xfrm>
              <a:off x="4644300" y="3652000"/>
              <a:ext cx="503925" cy="1751750"/>
            </a:xfrm>
            <a:custGeom>
              <a:avLst/>
              <a:gdLst/>
              <a:ahLst/>
              <a:cxnLst/>
              <a:rect l="l" t="t" r="r" b="b"/>
              <a:pathLst>
                <a:path w="20157" h="70070" extrusionOk="0">
                  <a:moveTo>
                    <a:pt x="1" y="1"/>
                  </a:moveTo>
                  <a:lnTo>
                    <a:pt x="17277" y="70070"/>
                  </a:lnTo>
                  <a:lnTo>
                    <a:pt x="20157" y="70070"/>
                  </a:lnTo>
                  <a:lnTo>
                    <a:pt x="6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3464325" y="1478850"/>
              <a:ext cx="956150" cy="1750225"/>
            </a:xfrm>
            <a:custGeom>
              <a:avLst/>
              <a:gdLst/>
              <a:ahLst/>
              <a:cxnLst/>
              <a:rect l="l" t="t" r="r" b="b"/>
              <a:pathLst>
                <a:path w="38246" h="70009" extrusionOk="0">
                  <a:moveTo>
                    <a:pt x="26018" y="1"/>
                  </a:moveTo>
                  <a:cubicBezTo>
                    <a:pt x="23782" y="1"/>
                    <a:pt x="22615" y="1330"/>
                    <a:pt x="22615" y="1330"/>
                  </a:cubicBezTo>
                  <a:cubicBezTo>
                    <a:pt x="18015" y="7633"/>
                    <a:pt x="26801" y="37278"/>
                    <a:pt x="26801" y="37278"/>
                  </a:cubicBezTo>
                  <a:cubicBezTo>
                    <a:pt x="24127" y="42913"/>
                    <a:pt x="6539" y="61080"/>
                    <a:pt x="6539" y="61080"/>
                  </a:cubicBezTo>
                  <a:cubicBezTo>
                    <a:pt x="6539" y="61080"/>
                    <a:pt x="6131" y="61059"/>
                    <a:pt x="5523" y="61059"/>
                  </a:cubicBezTo>
                  <a:cubicBezTo>
                    <a:pt x="3801" y="61059"/>
                    <a:pt x="471" y="61230"/>
                    <a:pt x="271" y="62539"/>
                  </a:cubicBezTo>
                  <a:cubicBezTo>
                    <a:pt x="1" y="64311"/>
                    <a:pt x="800" y="68968"/>
                    <a:pt x="3072" y="69920"/>
                  </a:cubicBezTo>
                  <a:cubicBezTo>
                    <a:pt x="3217" y="69980"/>
                    <a:pt x="3377" y="70009"/>
                    <a:pt x="3548" y="70009"/>
                  </a:cubicBezTo>
                  <a:cubicBezTo>
                    <a:pt x="6072" y="70009"/>
                    <a:pt x="11239" y="63876"/>
                    <a:pt x="11239" y="63876"/>
                  </a:cubicBezTo>
                  <a:cubicBezTo>
                    <a:pt x="21619" y="55754"/>
                    <a:pt x="34960" y="41244"/>
                    <a:pt x="34960" y="41244"/>
                  </a:cubicBezTo>
                  <a:cubicBezTo>
                    <a:pt x="34960" y="41244"/>
                    <a:pt x="38245" y="7894"/>
                    <a:pt x="32086" y="2726"/>
                  </a:cubicBezTo>
                  <a:cubicBezTo>
                    <a:pt x="29583" y="624"/>
                    <a:pt x="27550" y="1"/>
                    <a:pt x="26018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5"/>
            <p:cNvSpPr/>
            <p:nvPr/>
          </p:nvSpPr>
          <p:spPr>
            <a:xfrm>
              <a:off x="2142475" y="3004750"/>
              <a:ext cx="1314375" cy="2321050"/>
            </a:xfrm>
            <a:custGeom>
              <a:avLst/>
              <a:gdLst/>
              <a:ahLst/>
              <a:cxnLst/>
              <a:rect l="l" t="t" r="r" b="b"/>
              <a:pathLst>
                <a:path w="52575" h="92842" extrusionOk="0">
                  <a:moveTo>
                    <a:pt x="43503" y="1"/>
                  </a:moveTo>
                  <a:cubicBezTo>
                    <a:pt x="43142" y="1"/>
                    <a:pt x="42760" y="14"/>
                    <a:pt x="42357" y="40"/>
                  </a:cubicBezTo>
                  <a:lnTo>
                    <a:pt x="15365" y="76420"/>
                  </a:lnTo>
                  <a:cubicBezTo>
                    <a:pt x="15365" y="76420"/>
                    <a:pt x="10128" y="86460"/>
                    <a:pt x="8029" y="86598"/>
                  </a:cubicBezTo>
                  <a:cubicBezTo>
                    <a:pt x="5930" y="86737"/>
                    <a:pt x="0" y="86285"/>
                    <a:pt x="5202" y="88471"/>
                  </a:cubicBezTo>
                  <a:cubicBezTo>
                    <a:pt x="8206" y="89733"/>
                    <a:pt x="10053" y="90509"/>
                    <a:pt x="11456" y="90509"/>
                  </a:cubicBezTo>
                  <a:cubicBezTo>
                    <a:pt x="12482" y="90509"/>
                    <a:pt x="13270" y="90093"/>
                    <a:pt x="14098" y="89148"/>
                  </a:cubicBezTo>
                  <a:cubicBezTo>
                    <a:pt x="16057" y="86911"/>
                    <a:pt x="18382" y="83808"/>
                    <a:pt x="18382" y="83808"/>
                  </a:cubicBezTo>
                  <a:lnTo>
                    <a:pt x="18382" y="83808"/>
                  </a:lnTo>
                  <a:lnTo>
                    <a:pt x="15606" y="92841"/>
                  </a:lnTo>
                  <a:cubicBezTo>
                    <a:pt x="15606" y="92841"/>
                    <a:pt x="24538" y="81295"/>
                    <a:pt x="19198" y="77011"/>
                  </a:cubicBezTo>
                  <a:cubicBezTo>
                    <a:pt x="19198" y="77011"/>
                    <a:pt x="48820" y="40496"/>
                    <a:pt x="47349" y="24577"/>
                  </a:cubicBezTo>
                  <a:cubicBezTo>
                    <a:pt x="47349" y="24577"/>
                    <a:pt x="45476" y="21751"/>
                    <a:pt x="46933" y="18283"/>
                  </a:cubicBezTo>
                  <a:cubicBezTo>
                    <a:pt x="48389" y="14815"/>
                    <a:pt x="49207" y="8018"/>
                    <a:pt x="49207" y="8018"/>
                  </a:cubicBezTo>
                  <a:cubicBezTo>
                    <a:pt x="49207" y="8018"/>
                    <a:pt x="52574" y="1"/>
                    <a:pt x="435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5"/>
            <p:cNvSpPr/>
            <p:nvPr/>
          </p:nvSpPr>
          <p:spPr>
            <a:xfrm>
              <a:off x="3035300" y="2952400"/>
              <a:ext cx="1104975" cy="2450250"/>
            </a:xfrm>
            <a:custGeom>
              <a:avLst/>
              <a:gdLst/>
              <a:ahLst/>
              <a:cxnLst/>
              <a:rect l="l" t="t" r="r" b="b"/>
              <a:pathLst>
                <a:path w="44199" h="98010" extrusionOk="0">
                  <a:moveTo>
                    <a:pt x="15918" y="0"/>
                  </a:moveTo>
                  <a:cubicBezTo>
                    <a:pt x="12602" y="0"/>
                    <a:pt x="9128" y="474"/>
                    <a:pt x="6098" y="1871"/>
                  </a:cubicBezTo>
                  <a:cubicBezTo>
                    <a:pt x="5822" y="1999"/>
                    <a:pt x="5654" y="2290"/>
                    <a:pt x="5673" y="2593"/>
                  </a:cubicBezTo>
                  <a:lnTo>
                    <a:pt x="10342" y="82910"/>
                  </a:lnTo>
                  <a:cubicBezTo>
                    <a:pt x="10344" y="82944"/>
                    <a:pt x="10344" y="82978"/>
                    <a:pt x="10341" y="83012"/>
                  </a:cubicBezTo>
                  <a:cubicBezTo>
                    <a:pt x="10272" y="83815"/>
                    <a:pt x="9332" y="94284"/>
                    <a:pt x="7524" y="95187"/>
                  </a:cubicBezTo>
                  <a:cubicBezTo>
                    <a:pt x="5643" y="96128"/>
                    <a:pt x="0" y="98009"/>
                    <a:pt x="5643" y="98009"/>
                  </a:cubicBezTo>
                  <a:cubicBezTo>
                    <a:pt x="11285" y="98009"/>
                    <a:pt x="13166" y="98009"/>
                    <a:pt x="14107" y="95187"/>
                  </a:cubicBezTo>
                  <a:cubicBezTo>
                    <a:pt x="14393" y="94326"/>
                    <a:pt x="14681" y="93376"/>
                    <a:pt x="14941" y="92473"/>
                  </a:cubicBezTo>
                  <a:cubicBezTo>
                    <a:pt x="15046" y="92111"/>
                    <a:pt x="15346" y="91939"/>
                    <a:pt x="15646" y="91939"/>
                  </a:cubicBezTo>
                  <a:cubicBezTo>
                    <a:pt x="15995" y="91939"/>
                    <a:pt x="16344" y="92172"/>
                    <a:pt x="16388" y="92607"/>
                  </a:cubicBezTo>
                  <a:cubicBezTo>
                    <a:pt x="16432" y="93053"/>
                    <a:pt x="16780" y="93276"/>
                    <a:pt x="17128" y="93276"/>
                  </a:cubicBezTo>
                  <a:cubicBezTo>
                    <a:pt x="17474" y="93276"/>
                    <a:pt x="17820" y="93054"/>
                    <a:pt x="17863" y="92610"/>
                  </a:cubicBezTo>
                  <a:cubicBezTo>
                    <a:pt x="18247" y="88636"/>
                    <a:pt x="17991" y="83684"/>
                    <a:pt x="14693" y="82233"/>
                  </a:cubicBezTo>
                  <a:cubicBezTo>
                    <a:pt x="14362" y="82087"/>
                    <a:pt x="14195" y="81717"/>
                    <a:pt x="14293" y="81370"/>
                  </a:cubicBezTo>
                  <a:cubicBezTo>
                    <a:pt x="15828" y="75927"/>
                    <a:pt x="26187" y="37909"/>
                    <a:pt x="20252" y="23838"/>
                  </a:cubicBezTo>
                  <a:cubicBezTo>
                    <a:pt x="20045" y="23349"/>
                    <a:pt x="20395" y="22816"/>
                    <a:pt x="20922" y="22816"/>
                  </a:cubicBezTo>
                  <a:cubicBezTo>
                    <a:pt x="20929" y="22816"/>
                    <a:pt x="20936" y="22816"/>
                    <a:pt x="20943" y="22816"/>
                  </a:cubicBezTo>
                  <a:cubicBezTo>
                    <a:pt x="22074" y="22846"/>
                    <a:pt x="23918" y="22883"/>
                    <a:pt x="26087" y="22883"/>
                  </a:cubicBezTo>
                  <a:cubicBezTo>
                    <a:pt x="33331" y="22883"/>
                    <a:pt x="44198" y="22465"/>
                    <a:pt x="44198" y="19957"/>
                  </a:cubicBezTo>
                  <a:cubicBezTo>
                    <a:pt x="44198" y="16197"/>
                    <a:pt x="30093" y="2090"/>
                    <a:pt x="30093" y="2090"/>
                  </a:cubicBezTo>
                  <a:lnTo>
                    <a:pt x="29153" y="2090"/>
                  </a:lnTo>
                  <a:cubicBezTo>
                    <a:pt x="29153" y="2090"/>
                    <a:pt x="22883" y="0"/>
                    <a:pt x="159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5"/>
            <p:cNvSpPr/>
            <p:nvPr/>
          </p:nvSpPr>
          <p:spPr>
            <a:xfrm>
              <a:off x="3340925" y="2816550"/>
              <a:ext cx="1810250" cy="715250"/>
            </a:xfrm>
            <a:custGeom>
              <a:avLst/>
              <a:gdLst/>
              <a:ahLst/>
              <a:cxnLst/>
              <a:rect l="l" t="t" r="r" b="b"/>
              <a:pathLst>
                <a:path w="72410" h="28610" extrusionOk="0">
                  <a:moveTo>
                    <a:pt x="63006" y="1"/>
                  </a:moveTo>
                  <a:cubicBezTo>
                    <a:pt x="63006" y="1"/>
                    <a:pt x="57589" y="3612"/>
                    <a:pt x="49644" y="3612"/>
                  </a:cubicBezTo>
                  <a:cubicBezTo>
                    <a:pt x="47659" y="3612"/>
                    <a:pt x="45515" y="3387"/>
                    <a:pt x="43258" y="2823"/>
                  </a:cubicBezTo>
                  <a:cubicBezTo>
                    <a:pt x="41001" y="2258"/>
                    <a:pt x="37916" y="2032"/>
                    <a:pt x="34424" y="2032"/>
                  </a:cubicBezTo>
                  <a:cubicBezTo>
                    <a:pt x="20461" y="2032"/>
                    <a:pt x="0" y="5643"/>
                    <a:pt x="0" y="5643"/>
                  </a:cubicBezTo>
                  <a:cubicBezTo>
                    <a:pt x="15047" y="8465"/>
                    <a:pt x="19748" y="28213"/>
                    <a:pt x="19748" y="28213"/>
                  </a:cubicBezTo>
                  <a:cubicBezTo>
                    <a:pt x="19748" y="28213"/>
                    <a:pt x="25566" y="28610"/>
                    <a:pt x="33136" y="28610"/>
                  </a:cubicBezTo>
                  <a:cubicBezTo>
                    <a:pt x="45754" y="28610"/>
                    <a:pt x="63242" y="27508"/>
                    <a:pt x="66768" y="21631"/>
                  </a:cubicBezTo>
                  <a:cubicBezTo>
                    <a:pt x="72410" y="12226"/>
                    <a:pt x="63006" y="1"/>
                    <a:pt x="63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5"/>
            <p:cNvSpPr/>
            <p:nvPr/>
          </p:nvSpPr>
          <p:spPr>
            <a:xfrm>
              <a:off x="3778625" y="450275"/>
              <a:ext cx="606950" cy="729750"/>
            </a:xfrm>
            <a:custGeom>
              <a:avLst/>
              <a:gdLst/>
              <a:ahLst/>
              <a:cxnLst/>
              <a:rect l="l" t="t" r="r" b="b"/>
              <a:pathLst>
                <a:path w="24278" h="29190" extrusionOk="0">
                  <a:moveTo>
                    <a:pt x="4415" y="1"/>
                  </a:moveTo>
                  <a:cubicBezTo>
                    <a:pt x="4415" y="1104"/>
                    <a:pt x="0" y="25383"/>
                    <a:pt x="9932" y="28693"/>
                  </a:cubicBezTo>
                  <a:cubicBezTo>
                    <a:pt x="10959" y="29035"/>
                    <a:pt x="11928" y="29189"/>
                    <a:pt x="12839" y="29189"/>
                  </a:cubicBezTo>
                  <a:cubicBezTo>
                    <a:pt x="20731" y="29189"/>
                    <a:pt x="24278" y="17658"/>
                    <a:pt x="24278" y="17658"/>
                  </a:cubicBezTo>
                  <a:lnTo>
                    <a:pt x="17657" y="2208"/>
                  </a:lnTo>
                  <a:lnTo>
                    <a:pt x="44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5"/>
            <p:cNvSpPr/>
            <p:nvPr/>
          </p:nvSpPr>
          <p:spPr>
            <a:xfrm>
              <a:off x="4192450" y="846750"/>
              <a:ext cx="248325" cy="596775"/>
            </a:xfrm>
            <a:custGeom>
              <a:avLst/>
              <a:gdLst/>
              <a:ahLst/>
              <a:cxnLst/>
              <a:rect l="l" t="t" r="r" b="b"/>
              <a:pathLst>
                <a:path w="9933" h="23871" extrusionOk="0">
                  <a:moveTo>
                    <a:pt x="6955" y="1"/>
                  </a:moveTo>
                  <a:lnTo>
                    <a:pt x="1" y="7317"/>
                  </a:lnTo>
                  <a:lnTo>
                    <a:pt x="1" y="23870"/>
                  </a:lnTo>
                  <a:lnTo>
                    <a:pt x="9932" y="18352"/>
                  </a:lnTo>
                  <a:lnTo>
                    <a:pt x="69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5"/>
            <p:cNvSpPr/>
            <p:nvPr/>
          </p:nvSpPr>
          <p:spPr>
            <a:xfrm>
              <a:off x="3751025" y="1250350"/>
              <a:ext cx="1243525" cy="1810175"/>
            </a:xfrm>
            <a:custGeom>
              <a:avLst/>
              <a:gdLst/>
              <a:ahLst/>
              <a:cxnLst/>
              <a:rect l="l" t="t" r="r" b="b"/>
              <a:pathLst>
                <a:path w="49741" h="72407" extrusionOk="0">
                  <a:moveTo>
                    <a:pt x="25382" y="1"/>
                  </a:moveTo>
                  <a:cubicBezTo>
                    <a:pt x="22975" y="3212"/>
                    <a:pt x="19983" y="3649"/>
                    <a:pt x="18531" y="3649"/>
                  </a:cubicBezTo>
                  <a:cubicBezTo>
                    <a:pt x="17986" y="3649"/>
                    <a:pt x="17658" y="3588"/>
                    <a:pt x="17658" y="3588"/>
                  </a:cubicBezTo>
                  <a:lnTo>
                    <a:pt x="17658" y="3588"/>
                  </a:lnTo>
                  <a:cubicBezTo>
                    <a:pt x="1" y="27039"/>
                    <a:pt x="18122" y="65027"/>
                    <a:pt x="18122" y="65027"/>
                  </a:cubicBezTo>
                  <a:cubicBezTo>
                    <a:pt x="29195" y="70564"/>
                    <a:pt x="36265" y="72406"/>
                    <a:pt x="40772" y="72406"/>
                  </a:cubicBezTo>
                  <a:cubicBezTo>
                    <a:pt x="49741" y="72406"/>
                    <a:pt x="48557" y="65111"/>
                    <a:pt x="48557" y="65111"/>
                  </a:cubicBezTo>
                  <a:cubicBezTo>
                    <a:pt x="35315" y="47454"/>
                    <a:pt x="38626" y="33108"/>
                    <a:pt x="36418" y="17658"/>
                  </a:cubicBezTo>
                  <a:cubicBezTo>
                    <a:pt x="34211" y="2208"/>
                    <a:pt x="25382" y="1"/>
                    <a:pt x="25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5"/>
            <p:cNvSpPr/>
            <p:nvPr/>
          </p:nvSpPr>
          <p:spPr>
            <a:xfrm>
              <a:off x="3728200" y="238100"/>
              <a:ext cx="1334750" cy="1547675"/>
            </a:xfrm>
            <a:custGeom>
              <a:avLst/>
              <a:gdLst/>
              <a:ahLst/>
              <a:cxnLst/>
              <a:rect l="l" t="t" r="r" b="b"/>
              <a:pathLst>
                <a:path w="53390" h="61907" extrusionOk="0">
                  <a:moveTo>
                    <a:pt x="11199" y="1"/>
                  </a:moveTo>
                  <a:cubicBezTo>
                    <a:pt x="10014" y="1"/>
                    <a:pt x="8897" y="181"/>
                    <a:pt x="7893" y="595"/>
                  </a:cubicBezTo>
                  <a:cubicBezTo>
                    <a:pt x="1" y="3845"/>
                    <a:pt x="1042" y="14335"/>
                    <a:pt x="5628" y="16054"/>
                  </a:cubicBezTo>
                  <a:cubicBezTo>
                    <a:pt x="5628" y="16054"/>
                    <a:pt x="6036" y="10809"/>
                    <a:pt x="6500" y="8488"/>
                  </a:cubicBezTo>
                  <a:cubicBezTo>
                    <a:pt x="6500" y="8488"/>
                    <a:pt x="12467" y="21826"/>
                    <a:pt x="24571" y="22121"/>
                  </a:cubicBezTo>
                  <a:cubicBezTo>
                    <a:pt x="24571" y="22121"/>
                    <a:pt x="23213" y="43770"/>
                    <a:pt x="26928" y="46557"/>
                  </a:cubicBezTo>
                  <a:cubicBezTo>
                    <a:pt x="30642" y="49344"/>
                    <a:pt x="37473" y="54042"/>
                    <a:pt x="37771" y="61906"/>
                  </a:cubicBezTo>
                  <a:cubicBezTo>
                    <a:pt x="37771" y="61906"/>
                    <a:pt x="53389" y="48414"/>
                    <a:pt x="41783" y="37736"/>
                  </a:cubicBezTo>
                  <a:cubicBezTo>
                    <a:pt x="30177" y="27057"/>
                    <a:pt x="38070" y="12666"/>
                    <a:pt x="30642" y="8488"/>
                  </a:cubicBezTo>
                  <a:cubicBezTo>
                    <a:pt x="30642" y="8488"/>
                    <a:pt x="19326" y="1"/>
                    <a:pt x="111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5"/>
            <p:cNvSpPr/>
            <p:nvPr/>
          </p:nvSpPr>
          <p:spPr>
            <a:xfrm>
              <a:off x="3459025" y="1535975"/>
              <a:ext cx="1232100" cy="1834675"/>
            </a:xfrm>
            <a:custGeom>
              <a:avLst/>
              <a:gdLst/>
              <a:ahLst/>
              <a:cxnLst/>
              <a:rect l="l" t="t" r="r" b="b"/>
              <a:pathLst>
                <a:path w="49284" h="73387" extrusionOk="0">
                  <a:moveTo>
                    <a:pt x="36281" y="0"/>
                  </a:moveTo>
                  <a:cubicBezTo>
                    <a:pt x="34285" y="0"/>
                    <a:pt x="33121" y="1038"/>
                    <a:pt x="33121" y="1038"/>
                  </a:cubicBezTo>
                  <a:cubicBezTo>
                    <a:pt x="27257" y="7294"/>
                    <a:pt x="32858" y="40802"/>
                    <a:pt x="32858" y="40802"/>
                  </a:cubicBezTo>
                  <a:cubicBezTo>
                    <a:pt x="29183" y="46588"/>
                    <a:pt x="7566" y="64037"/>
                    <a:pt x="7566" y="64037"/>
                  </a:cubicBezTo>
                  <a:cubicBezTo>
                    <a:pt x="7566" y="64037"/>
                    <a:pt x="5620" y="63694"/>
                    <a:pt x="3771" y="63694"/>
                  </a:cubicBezTo>
                  <a:cubicBezTo>
                    <a:pt x="2241" y="63694"/>
                    <a:pt x="776" y="63929"/>
                    <a:pt x="534" y="64788"/>
                  </a:cubicBezTo>
                  <a:cubicBezTo>
                    <a:pt x="1" y="66684"/>
                    <a:pt x="248" y="71868"/>
                    <a:pt x="2598" y="73212"/>
                  </a:cubicBezTo>
                  <a:cubicBezTo>
                    <a:pt x="2808" y="73332"/>
                    <a:pt x="3058" y="73387"/>
                    <a:pt x="3340" y="73387"/>
                  </a:cubicBezTo>
                  <a:cubicBezTo>
                    <a:pt x="6206" y="73387"/>
                    <a:pt x="12315" y="67717"/>
                    <a:pt x="12315" y="67717"/>
                  </a:cubicBezTo>
                  <a:cubicBezTo>
                    <a:pt x="24724" y="60254"/>
                    <a:pt x="41223" y="46223"/>
                    <a:pt x="41223" y="46223"/>
                  </a:cubicBezTo>
                  <a:cubicBezTo>
                    <a:pt x="41223" y="46223"/>
                    <a:pt x="49283" y="10297"/>
                    <a:pt x="43261" y="3832"/>
                  </a:cubicBezTo>
                  <a:cubicBezTo>
                    <a:pt x="40441" y="805"/>
                    <a:pt x="38039" y="0"/>
                    <a:pt x="362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5"/>
            <p:cNvSpPr/>
            <p:nvPr/>
          </p:nvSpPr>
          <p:spPr>
            <a:xfrm>
              <a:off x="4291900" y="773050"/>
              <a:ext cx="141575" cy="158425"/>
            </a:xfrm>
            <a:custGeom>
              <a:avLst/>
              <a:gdLst/>
              <a:ahLst/>
              <a:cxnLst/>
              <a:rect l="l" t="t" r="r" b="b"/>
              <a:pathLst>
                <a:path w="5663" h="6337" extrusionOk="0">
                  <a:moveTo>
                    <a:pt x="3453" y="1"/>
                  </a:moveTo>
                  <a:cubicBezTo>
                    <a:pt x="2416" y="1"/>
                    <a:pt x="1284" y="896"/>
                    <a:pt x="704" y="2275"/>
                  </a:cubicBezTo>
                  <a:cubicBezTo>
                    <a:pt x="1" y="3954"/>
                    <a:pt x="381" y="5714"/>
                    <a:pt x="1557" y="6207"/>
                  </a:cubicBezTo>
                  <a:cubicBezTo>
                    <a:pt x="1765" y="6295"/>
                    <a:pt x="1985" y="6337"/>
                    <a:pt x="2208" y="6337"/>
                  </a:cubicBezTo>
                  <a:cubicBezTo>
                    <a:pt x="3246" y="6337"/>
                    <a:pt x="4379" y="5441"/>
                    <a:pt x="4959" y="4062"/>
                  </a:cubicBezTo>
                  <a:cubicBezTo>
                    <a:pt x="5663" y="2383"/>
                    <a:pt x="5282" y="624"/>
                    <a:pt x="4107" y="131"/>
                  </a:cubicBezTo>
                  <a:cubicBezTo>
                    <a:pt x="3898" y="43"/>
                    <a:pt x="3678" y="1"/>
                    <a:pt x="3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5"/>
            <p:cNvSpPr/>
            <p:nvPr/>
          </p:nvSpPr>
          <p:spPr>
            <a:xfrm>
              <a:off x="3354875" y="2017875"/>
              <a:ext cx="2180675" cy="1678775"/>
            </a:xfrm>
            <a:custGeom>
              <a:avLst/>
              <a:gdLst/>
              <a:ahLst/>
              <a:cxnLst/>
              <a:rect l="l" t="t" r="r" b="b"/>
              <a:pathLst>
                <a:path w="87227" h="67151" extrusionOk="0">
                  <a:moveTo>
                    <a:pt x="83023" y="1"/>
                  </a:moveTo>
                  <a:cubicBezTo>
                    <a:pt x="80648" y="1"/>
                    <a:pt x="77483" y="1525"/>
                    <a:pt x="76097" y="6607"/>
                  </a:cubicBezTo>
                  <a:cubicBezTo>
                    <a:pt x="73218" y="17165"/>
                    <a:pt x="69379" y="55559"/>
                    <a:pt x="56901" y="56518"/>
                  </a:cubicBezTo>
                  <a:cubicBezTo>
                    <a:pt x="44422" y="57477"/>
                    <a:pt x="6030" y="59398"/>
                    <a:pt x="6030" y="59398"/>
                  </a:cubicBezTo>
                  <a:cubicBezTo>
                    <a:pt x="6030" y="59398"/>
                    <a:pt x="0" y="67151"/>
                    <a:pt x="25480" y="67151"/>
                  </a:cubicBezTo>
                  <a:cubicBezTo>
                    <a:pt x="26896" y="67151"/>
                    <a:pt x="28409" y="67127"/>
                    <a:pt x="30025" y="67076"/>
                  </a:cubicBezTo>
                  <a:cubicBezTo>
                    <a:pt x="60739" y="66117"/>
                    <a:pt x="68419" y="66117"/>
                    <a:pt x="71298" y="58438"/>
                  </a:cubicBezTo>
                  <a:cubicBezTo>
                    <a:pt x="74176" y="50758"/>
                    <a:pt x="79937" y="4686"/>
                    <a:pt x="84737" y="2766"/>
                  </a:cubicBezTo>
                  <a:cubicBezTo>
                    <a:pt x="87226" y="1771"/>
                    <a:pt x="85583" y="1"/>
                    <a:pt x="830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83" name="Google Shape;883;p25"/>
          <p:cNvCxnSpPr/>
          <p:nvPr/>
        </p:nvCxnSpPr>
        <p:spPr>
          <a:xfrm rot="10800000" flipH="1">
            <a:off x="4147075" y="1495288"/>
            <a:ext cx="2644200" cy="14985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884" name="Google Shape;884;p25"/>
          <p:cNvCxnSpPr>
            <a:cxnSpLocks/>
          </p:cNvCxnSpPr>
          <p:nvPr/>
        </p:nvCxnSpPr>
        <p:spPr>
          <a:xfrm flipV="1">
            <a:off x="4147075" y="1693771"/>
            <a:ext cx="2662724" cy="2005016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1" name="Google Shape;830;p25">
            <a:extLst>
              <a:ext uri="{FF2B5EF4-FFF2-40B4-BE49-F238E27FC236}">
                <a16:creationId xmlns:a16="http://schemas.microsoft.com/office/drawing/2014/main" id="{6AA22268-7D4B-4A4E-A0C1-B9921626C8AB}"/>
              </a:ext>
            </a:extLst>
          </p:cNvPr>
          <p:cNvSpPr txBox="1"/>
          <p:nvPr/>
        </p:nvSpPr>
        <p:spPr>
          <a:xfrm>
            <a:off x="1133875" y="1952600"/>
            <a:ext cx="2188200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LINEAR REGRESSION</a:t>
            </a:r>
            <a:endParaRPr sz="1200" dirty="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tx2"/>
                </a:solidFill>
                <a:latin typeface="EB Garamond"/>
                <a:ea typeface="EB Garamond"/>
                <a:cs typeface="EB Garamond"/>
                <a:sym typeface="EB Garamond"/>
              </a:rPr>
              <a:t>RMSE– </a:t>
            </a:r>
            <a:r>
              <a:rPr lang="en" sz="1100" b="1">
                <a:solidFill>
                  <a:schemeClr val="tx2"/>
                </a:solidFill>
                <a:latin typeface="EB Garamond"/>
                <a:ea typeface="EB Garamond"/>
                <a:cs typeface="EB Garamond"/>
                <a:sym typeface="EB Garamond"/>
              </a:rPr>
              <a:t>$21,218</a:t>
            </a:r>
            <a:endParaRPr sz="1100" b="1" dirty="0">
              <a:solidFill>
                <a:schemeClr val="tx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" name="Google Shape;830;p25">
            <a:extLst>
              <a:ext uri="{FF2B5EF4-FFF2-40B4-BE49-F238E27FC236}">
                <a16:creationId xmlns:a16="http://schemas.microsoft.com/office/drawing/2014/main" id="{C44DC4F0-59E7-4F54-A57F-08C76352AD0F}"/>
              </a:ext>
            </a:extLst>
          </p:cNvPr>
          <p:cNvSpPr txBox="1"/>
          <p:nvPr/>
        </p:nvSpPr>
        <p:spPr>
          <a:xfrm>
            <a:off x="1093877" y="3550829"/>
            <a:ext cx="2188200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RANDOM FOREST</a:t>
            </a:r>
            <a:endParaRPr sz="1200" dirty="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tx2"/>
                </a:solidFill>
                <a:latin typeface="EB Garamond"/>
                <a:ea typeface="EB Garamond"/>
                <a:cs typeface="EB Garamond"/>
                <a:sym typeface="EB Garamond"/>
              </a:rPr>
              <a:t>RMSE– $33,988</a:t>
            </a:r>
            <a:endParaRPr sz="1100" b="1" dirty="0">
              <a:solidFill>
                <a:schemeClr val="tx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75" name="Google Shape;865;p25">
            <a:extLst>
              <a:ext uri="{FF2B5EF4-FFF2-40B4-BE49-F238E27FC236}">
                <a16:creationId xmlns:a16="http://schemas.microsoft.com/office/drawing/2014/main" id="{57B261B2-1181-4342-9785-FD51968E0781}"/>
              </a:ext>
            </a:extLst>
          </p:cNvPr>
          <p:cNvGrpSpPr/>
          <p:nvPr/>
        </p:nvGrpSpPr>
        <p:grpSpPr>
          <a:xfrm>
            <a:off x="3584179" y="4455721"/>
            <a:ext cx="473251" cy="381893"/>
            <a:chOff x="3347200" y="2315450"/>
            <a:chExt cx="2157025" cy="1740625"/>
          </a:xfrm>
        </p:grpSpPr>
        <p:sp>
          <p:nvSpPr>
            <p:cNvPr id="76" name="Google Shape;866;p25">
              <a:extLst>
                <a:ext uri="{FF2B5EF4-FFF2-40B4-BE49-F238E27FC236}">
                  <a16:creationId xmlns:a16="http://schemas.microsoft.com/office/drawing/2014/main" id="{2C2279FD-BDCF-4F9E-A9A5-347961A243A4}"/>
                </a:ext>
              </a:extLst>
            </p:cNvPr>
            <p:cNvSpPr/>
            <p:nvPr/>
          </p:nvSpPr>
          <p:spPr>
            <a:xfrm>
              <a:off x="3347200" y="2315450"/>
              <a:ext cx="2157025" cy="1740625"/>
            </a:xfrm>
            <a:custGeom>
              <a:avLst/>
              <a:gdLst/>
              <a:ahLst/>
              <a:cxnLst/>
              <a:rect l="l" t="t" r="r" b="b"/>
              <a:pathLst>
                <a:path w="86281" h="69625" extrusionOk="0">
                  <a:moveTo>
                    <a:pt x="61371" y="4200"/>
                  </a:moveTo>
                  <a:cubicBezTo>
                    <a:pt x="66178" y="4200"/>
                    <a:pt x="70983" y="6060"/>
                    <a:pt x="74610" y="9773"/>
                  </a:cubicBezTo>
                  <a:cubicBezTo>
                    <a:pt x="81674" y="16990"/>
                    <a:pt x="81520" y="28745"/>
                    <a:pt x="74286" y="35980"/>
                  </a:cubicBezTo>
                  <a:lnTo>
                    <a:pt x="46083" y="64182"/>
                  </a:lnTo>
                  <a:cubicBezTo>
                    <a:pt x="45256" y="65001"/>
                    <a:pt x="44177" y="65411"/>
                    <a:pt x="43100" y="65411"/>
                  </a:cubicBezTo>
                  <a:cubicBezTo>
                    <a:pt x="42023" y="65411"/>
                    <a:pt x="40948" y="65001"/>
                    <a:pt x="40129" y="64182"/>
                  </a:cubicBezTo>
                  <a:lnTo>
                    <a:pt x="11739" y="35792"/>
                  </a:lnTo>
                  <a:cubicBezTo>
                    <a:pt x="4505" y="28575"/>
                    <a:pt x="4505" y="16854"/>
                    <a:pt x="11739" y="9619"/>
                  </a:cubicBezTo>
                  <a:cubicBezTo>
                    <a:pt x="15356" y="6011"/>
                    <a:pt x="20090" y="4207"/>
                    <a:pt x="24825" y="4207"/>
                  </a:cubicBezTo>
                  <a:cubicBezTo>
                    <a:pt x="29559" y="4207"/>
                    <a:pt x="34294" y="6011"/>
                    <a:pt x="37911" y="9619"/>
                  </a:cubicBezTo>
                  <a:lnTo>
                    <a:pt x="40129" y="11837"/>
                  </a:lnTo>
                  <a:lnTo>
                    <a:pt x="36734" y="15250"/>
                  </a:lnTo>
                  <a:cubicBezTo>
                    <a:pt x="35966" y="16069"/>
                    <a:pt x="35983" y="17365"/>
                    <a:pt x="36785" y="18167"/>
                  </a:cubicBezTo>
                  <a:cubicBezTo>
                    <a:pt x="37197" y="18571"/>
                    <a:pt x="37739" y="18776"/>
                    <a:pt x="38281" y="18776"/>
                  </a:cubicBezTo>
                  <a:cubicBezTo>
                    <a:pt x="38793" y="18776"/>
                    <a:pt x="39304" y="18592"/>
                    <a:pt x="39702" y="18219"/>
                  </a:cubicBezTo>
                  <a:lnTo>
                    <a:pt x="48284" y="9619"/>
                  </a:lnTo>
                  <a:cubicBezTo>
                    <a:pt x="51899" y="6004"/>
                    <a:pt x="56636" y="4200"/>
                    <a:pt x="61371" y="4200"/>
                  </a:cubicBezTo>
                  <a:close/>
                  <a:moveTo>
                    <a:pt x="61378" y="1"/>
                  </a:moveTo>
                  <a:cubicBezTo>
                    <a:pt x="55566" y="1"/>
                    <a:pt x="49752" y="2215"/>
                    <a:pt x="45316" y="6651"/>
                  </a:cubicBezTo>
                  <a:lnTo>
                    <a:pt x="43098" y="8869"/>
                  </a:lnTo>
                  <a:lnTo>
                    <a:pt x="40880" y="6651"/>
                  </a:lnTo>
                  <a:cubicBezTo>
                    <a:pt x="36457" y="2287"/>
                    <a:pt x="30699" y="108"/>
                    <a:pt x="24941" y="108"/>
                  </a:cubicBezTo>
                  <a:cubicBezTo>
                    <a:pt x="19127" y="108"/>
                    <a:pt x="13313" y="2330"/>
                    <a:pt x="8872" y="6770"/>
                  </a:cubicBezTo>
                  <a:cubicBezTo>
                    <a:pt x="51" y="15591"/>
                    <a:pt x="0" y="29889"/>
                    <a:pt x="8770" y="38778"/>
                  </a:cubicBezTo>
                  <a:lnTo>
                    <a:pt x="37160" y="67168"/>
                  </a:lnTo>
                  <a:cubicBezTo>
                    <a:pt x="38798" y="68806"/>
                    <a:pt x="40948" y="69625"/>
                    <a:pt x="43100" y="69625"/>
                  </a:cubicBezTo>
                  <a:cubicBezTo>
                    <a:pt x="45252" y="69625"/>
                    <a:pt x="47406" y="68806"/>
                    <a:pt x="49052" y="67168"/>
                  </a:cubicBezTo>
                  <a:lnTo>
                    <a:pt x="77255" y="38965"/>
                  </a:lnTo>
                  <a:cubicBezTo>
                    <a:pt x="86110" y="30093"/>
                    <a:pt x="86280" y="15693"/>
                    <a:pt x="77630" y="6838"/>
                  </a:cubicBezTo>
                  <a:cubicBezTo>
                    <a:pt x="73178" y="2283"/>
                    <a:pt x="67279" y="1"/>
                    <a:pt x="61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67;p25">
              <a:extLst>
                <a:ext uri="{FF2B5EF4-FFF2-40B4-BE49-F238E27FC236}">
                  <a16:creationId xmlns:a16="http://schemas.microsoft.com/office/drawing/2014/main" id="{521AB19C-CBA1-4736-A8B3-7486A12161CF}"/>
                </a:ext>
              </a:extLst>
            </p:cNvPr>
            <p:cNvSpPr/>
            <p:nvPr/>
          </p:nvSpPr>
          <p:spPr>
            <a:xfrm>
              <a:off x="4912600" y="2511375"/>
              <a:ext cx="354050" cy="403725"/>
            </a:xfrm>
            <a:custGeom>
              <a:avLst/>
              <a:gdLst/>
              <a:ahLst/>
              <a:cxnLst/>
              <a:rect l="l" t="t" r="r" b="b"/>
              <a:pathLst>
                <a:path w="14162" h="16149" extrusionOk="0">
                  <a:moveTo>
                    <a:pt x="2335" y="0"/>
                  </a:moveTo>
                  <a:cubicBezTo>
                    <a:pt x="1409" y="0"/>
                    <a:pt x="563" y="606"/>
                    <a:pt x="307" y="1544"/>
                  </a:cubicBezTo>
                  <a:cubicBezTo>
                    <a:pt x="0" y="2670"/>
                    <a:pt x="648" y="3813"/>
                    <a:pt x="1774" y="4137"/>
                  </a:cubicBezTo>
                  <a:cubicBezTo>
                    <a:pt x="6330" y="5417"/>
                    <a:pt x="9589" y="9443"/>
                    <a:pt x="9879" y="14186"/>
                  </a:cubicBezTo>
                  <a:cubicBezTo>
                    <a:pt x="9947" y="15295"/>
                    <a:pt x="10868" y="16148"/>
                    <a:pt x="11977" y="16148"/>
                  </a:cubicBezTo>
                  <a:lnTo>
                    <a:pt x="12114" y="16148"/>
                  </a:lnTo>
                  <a:cubicBezTo>
                    <a:pt x="13274" y="16080"/>
                    <a:pt x="14161" y="15090"/>
                    <a:pt x="14076" y="13930"/>
                  </a:cubicBezTo>
                  <a:lnTo>
                    <a:pt x="14076" y="13913"/>
                  </a:lnTo>
                  <a:cubicBezTo>
                    <a:pt x="13683" y="7396"/>
                    <a:pt x="9196" y="1851"/>
                    <a:pt x="2900" y="76"/>
                  </a:cubicBezTo>
                  <a:cubicBezTo>
                    <a:pt x="2712" y="25"/>
                    <a:pt x="2522" y="0"/>
                    <a:pt x="2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9" name="Google Shape;884;p25">
            <a:extLst>
              <a:ext uri="{FF2B5EF4-FFF2-40B4-BE49-F238E27FC236}">
                <a16:creationId xmlns:a16="http://schemas.microsoft.com/office/drawing/2014/main" id="{1A5EBEB7-CB31-4AD3-9873-0CCF2C015815}"/>
              </a:ext>
            </a:extLst>
          </p:cNvPr>
          <p:cNvCxnSpPr>
            <a:cxnSpLocks/>
          </p:cNvCxnSpPr>
          <p:nvPr/>
        </p:nvCxnSpPr>
        <p:spPr>
          <a:xfrm flipV="1">
            <a:off x="4147075" y="1665472"/>
            <a:ext cx="2702233" cy="2780309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84" name="Google Shape;830;p25">
            <a:extLst>
              <a:ext uri="{FF2B5EF4-FFF2-40B4-BE49-F238E27FC236}">
                <a16:creationId xmlns:a16="http://schemas.microsoft.com/office/drawing/2014/main" id="{0EFEBB41-6C8F-4899-A940-601B04CA966C}"/>
              </a:ext>
            </a:extLst>
          </p:cNvPr>
          <p:cNvSpPr txBox="1"/>
          <p:nvPr/>
        </p:nvSpPr>
        <p:spPr>
          <a:xfrm>
            <a:off x="1215123" y="4441551"/>
            <a:ext cx="2188200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SVM</a:t>
            </a:r>
            <a:endParaRPr sz="1200" dirty="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tx2"/>
                </a:solidFill>
                <a:latin typeface="EB Garamond"/>
                <a:ea typeface="EB Garamond"/>
                <a:cs typeface="EB Garamond"/>
                <a:sym typeface="EB Garamond"/>
              </a:rPr>
              <a:t>RMSE– $34,602</a:t>
            </a:r>
            <a:endParaRPr sz="1100" b="1" dirty="0">
              <a:solidFill>
                <a:schemeClr val="tx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5" name="Google Shape;9454;p49">
            <a:extLst>
              <a:ext uri="{FF2B5EF4-FFF2-40B4-BE49-F238E27FC236}">
                <a16:creationId xmlns:a16="http://schemas.microsoft.com/office/drawing/2014/main" id="{2150243F-7468-4C17-BE97-2C12E1E1D9A1}"/>
              </a:ext>
            </a:extLst>
          </p:cNvPr>
          <p:cNvSpPr/>
          <p:nvPr/>
        </p:nvSpPr>
        <p:spPr>
          <a:xfrm>
            <a:off x="1825345" y="3507843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2AF0CC-5D4E-4967-9C5D-2A15D05FFC2D}"/>
              </a:ext>
            </a:extLst>
          </p:cNvPr>
          <p:cNvSpPr txBox="1"/>
          <p:nvPr/>
        </p:nvSpPr>
        <p:spPr>
          <a:xfrm>
            <a:off x="238377" y="1766687"/>
            <a:ext cx="17005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chemeClr val="accent4"/>
                </a:solidFill>
                <a:effectLst/>
                <a:latin typeface="charter"/>
              </a:rPr>
              <a:t>Probably: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00" b="1" i="1" dirty="0">
                <a:solidFill>
                  <a:schemeClr val="accent4"/>
                </a:solidFill>
                <a:effectLst/>
                <a:latin typeface="charter"/>
              </a:rPr>
              <a:t>RF is immune to outliers</a:t>
            </a:r>
            <a:r>
              <a:rPr lang="en-US" sz="1000" b="1" i="1" dirty="0">
                <a:solidFill>
                  <a:schemeClr val="accent4"/>
                </a:solidFill>
                <a:latin typeface="charter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00" b="1" i="1" dirty="0">
                <a:solidFill>
                  <a:schemeClr val="accent4"/>
                </a:solidFill>
                <a:latin typeface="charter"/>
              </a:rPr>
              <a:t>Unlike other algorithms, RF ignores any statistical issues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00" b="1" i="1" dirty="0">
                <a:solidFill>
                  <a:schemeClr val="accent4"/>
                </a:solidFill>
                <a:latin typeface="charter"/>
              </a:rPr>
              <a:t> RF handles missing values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00" b="1" i="1" dirty="0">
                <a:solidFill>
                  <a:schemeClr val="accent4"/>
                </a:solidFill>
                <a:latin typeface="charter"/>
              </a:rPr>
              <a:t>More trees won’t overfit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00" b="1" i="1" dirty="0">
                <a:solidFill>
                  <a:schemeClr val="accent4"/>
                </a:solidFill>
                <a:latin typeface="charter"/>
              </a:rPr>
              <a:t>Information Gain/Entropy and GIGI index approach outweighs other models?</a:t>
            </a:r>
            <a:endParaRPr lang="en-US" sz="1000" b="1" i="1" dirty="0">
              <a:solidFill>
                <a:schemeClr val="accent4"/>
              </a:solidFill>
            </a:endParaRPr>
          </a:p>
        </p:txBody>
      </p:sp>
      <p:sp>
        <p:nvSpPr>
          <p:cNvPr id="12" name="Arrow: Curved Left 11">
            <a:extLst>
              <a:ext uri="{FF2B5EF4-FFF2-40B4-BE49-F238E27FC236}">
                <a16:creationId xmlns:a16="http://schemas.microsoft.com/office/drawing/2014/main" id="{CD9F7EC4-787A-4170-9A19-FE206A4491E8}"/>
              </a:ext>
            </a:extLst>
          </p:cNvPr>
          <p:cNvSpPr/>
          <p:nvPr/>
        </p:nvSpPr>
        <p:spPr>
          <a:xfrm rot="16559177" flipH="1">
            <a:off x="1006017" y="3492135"/>
            <a:ext cx="418210" cy="122000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26"/>
          <p:cNvSpPr txBox="1">
            <a:spLocks noGrp="1"/>
          </p:cNvSpPr>
          <p:nvPr>
            <p:ph type="ctrTitle"/>
          </p:nvPr>
        </p:nvSpPr>
        <p:spPr>
          <a:xfrm>
            <a:off x="804445" y="733212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HYPER PARAMETER TUNING</a:t>
            </a:r>
            <a:endParaRPr dirty="0"/>
          </a:p>
        </p:txBody>
      </p:sp>
      <p:sp>
        <p:nvSpPr>
          <p:cNvPr id="893" name="Google Shape;893;p26"/>
          <p:cNvSpPr/>
          <p:nvPr/>
        </p:nvSpPr>
        <p:spPr>
          <a:xfrm>
            <a:off x="-5555638" y="723048"/>
            <a:ext cx="106534" cy="94700"/>
          </a:xfrm>
          <a:custGeom>
            <a:avLst/>
            <a:gdLst/>
            <a:ahLst/>
            <a:cxnLst/>
            <a:rect l="l" t="t" r="r" b="b"/>
            <a:pathLst>
              <a:path w="4019" h="3788" extrusionOk="0">
                <a:moveTo>
                  <a:pt x="4018" y="1"/>
                </a:moveTo>
                <a:lnTo>
                  <a:pt x="1" y="3788"/>
                </a:lnTo>
                <a:lnTo>
                  <a:pt x="4018" y="3788"/>
                </a:lnTo>
                <a:lnTo>
                  <a:pt x="4018" y="1"/>
                </a:lnTo>
                <a:close/>
              </a:path>
            </a:pathLst>
          </a:custGeom>
          <a:solidFill>
            <a:srgbClr val="CC41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26"/>
          <p:cNvSpPr/>
          <p:nvPr/>
        </p:nvSpPr>
        <p:spPr>
          <a:xfrm>
            <a:off x="-5260011" y="1355471"/>
            <a:ext cx="107064" cy="94700"/>
          </a:xfrm>
          <a:custGeom>
            <a:avLst/>
            <a:gdLst/>
            <a:ahLst/>
            <a:cxnLst/>
            <a:rect l="l" t="t" r="r" b="b"/>
            <a:pathLst>
              <a:path w="4039" h="3788" extrusionOk="0">
                <a:moveTo>
                  <a:pt x="4038" y="0"/>
                </a:moveTo>
                <a:lnTo>
                  <a:pt x="0" y="3787"/>
                </a:lnTo>
                <a:lnTo>
                  <a:pt x="4038" y="3787"/>
                </a:lnTo>
                <a:lnTo>
                  <a:pt x="403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26"/>
          <p:cNvSpPr/>
          <p:nvPr/>
        </p:nvSpPr>
        <p:spPr>
          <a:xfrm>
            <a:off x="-4970507" y="1987869"/>
            <a:ext cx="107064" cy="94200"/>
          </a:xfrm>
          <a:custGeom>
            <a:avLst/>
            <a:gdLst/>
            <a:ahLst/>
            <a:cxnLst/>
            <a:rect l="l" t="t" r="r" b="b"/>
            <a:pathLst>
              <a:path w="4039" h="3768" extrusionOk="0">
                <a:moveTo>
                  <a:pt x="4038" y="1"/>
                </a:moveTo>
                <a:lnTo>
                  <a:pt x="0" y="3767"/>
                </a:lnTo>
                <a:lnTo>
                  <a:pt x="4038" y="3767"/>
                </a:lnTo>
                <a:lnTo>
                  <a:pt x="4038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26"/>
          <p:cNvSpPr/>
          <p:nvPr/>
        </p:nvSpPr>
        <p:spPr>
          <a:xfrm>
            <a:off x="-5845142" y="185325"/>
            <a:ext cx="3108190" cy="632425"/>
          </a:xfrm>
          <a:custGeom>
            <a:avLst/>
            <a:gdLst/>
            <a:ahLst/>
            <a:cxnLst/>
            <a:rect l="l" t="t" r="r" b="b"/>
            <a:pathLst>
              <a:path w="117257" h="25297" extrusionOk="0">
                <a:moveTo>
                  <a:pt x="1" y="0"/>
                </a:moveTo>
                <a:lnTo>
                  <a:pt x="14647" y="25297"/>
                </a:lnTo>
                <a:lnTo>
                  <a:pt x="102066" y="25297"/>
                </a:lnTo>
                <a:lnTo>
                  <a:pt x="117257" y="0"/>
                </a:ln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26"/>
          <p:cNvSpPr/>
          <p:nvPr/>
        </p:nvSpPr>
        <p:spPr>
          <a:xfrm>
            <a:off x="-5555638" y="817723"/>
            <a:ext cx="2424880" cy="631925"/>
          </a:xfrm>
          <a:custGeom>
            <a:avLst/>
            <a:gdLst/>
            <a:ahLst/>
            <a:cxnLst/>
            <a:rect l="l" t="t" r="r" b="b"/>
            <a:pathLst>
              <a:path w="91479" h="25277" extrusionOk="0">
                <a:moveTo>
                  <a:pt x="1" y="1"/>
                </a:moveTo>
                <a:lnTo>
                  <a:pt x="14647" y="25276"/>
                </a:lnTo>
                <a:lnTo>
                  <a:pt x="76602" y="25276"/>
                </a:lnTo>
                <a:lnTo>
                  <a:pt x="91479" y="1"/>
                </a:lnTo>
                <a:close/>
              </a:path>
            </a:pathLst>
          </a:custGeom>
          <a:solidFill>
            <a:srgbClr val="E6B8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6"/>
          <p:cNvSpPr/>
          <p:nvPr/>
        </p:nvSpPr>
        <p:spPr>
          <a:xfrm>
            <a:off x="-5259481" y="1449621"/>
            <a:ext cx="1739369" cy="632450"/>
          </a:xfrm>
          <a:custGeom>
            <a:avLst/>
            <a:gdLst/>
            <a:ahLst/>
            <a:cxnLst/>
            <a:rect l="l" t="t" r="r" b="b"/>
            <a:pathLst>
              <a:path w="65618" h="25298" extrusionOk="0">
                <a:moveTo>
                  <a:pt x="1" y="0"/>
                </a:moveTo>
                <a:lnTo>
                  <a:pt x="14417" y="25297"/>
                </a:lnTo>
                <a:lnTo>
                  <a:pt x="50887" y="25297"/>
                </a:lnTo>
                <a:lnTo>
                  <a:pt x="65617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6"/>
          <p:cNvSpPr/>
          <p:nvPr/>
        </p:nvSpPr>
        <p:spPr>
          <a:xfrm>
            <a:off x="-4970507" y="2082044"/>
            <a:ext cx="1061572" cy="632425"/>
          </a:xfrm>
          <a:custGeom>
            <a:avLst/>
            <a:gdLst/>
            <a:ahLst/>
            <a:cxnLst/>
            <a:rect l="l" t="t" r="r" b="b"/>
            <a:pathLst>
              <a:path w="40048" h="25297" extrusionOk="0">
                <a:moveTo>
                  <a:pt x="0" y="0"/>
                </a:moveTo>
                <a:lnTo>
                  <a:pt x="14668" y="25297"/>
                </a:lnTo>
                <a:lnTo>
                  <a:pt x="25360" y="25297"/>
                </a:lnTo>
                <a:lnTo>
                  <a:pt x="4004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1" name="Google Shape;901;p26"/>
          <p:cNvCxnSpPr/>
          <p:nvPr/>
        </p:nvCxnSpPr>
        <p:spPr>
          <a:xfrm rot="10800000">
            <a:off x="-3146278" y="740156"/>
            <a:ext cx="559200" cy="0"/>
          </a:xfrm>
          <a:prstGeom prst="straightConnector1">
            <a:avLst/>
          </a:prstGeom>
          <a:noFill/>
          <a:ln w="19050" cap="flat" cmpd="sng">
            <a:solidFill>
              <a:srgbClr val="DD7E6B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02" name="Google Shape;902;p26"/>
          <p:cNvCxnSpPr/>
          <p:nvPr/>
        </p:nvCxnSpPr>
        <p:spPr>
          <a:xfrm rot="10800000">
            <a:off x="-3857300" y="1918253"/>
            <a:ext cx="1284300" cy="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03" name="Google Shape;903;p26"/>
          <p:cNvCxnSpPr/>
          <p:nvPr/>
        </p:nvCxnSpPr>
        <p:spPr>
          <a:xfrm>
            <a:off x="-5537512" y="2605075"/>
            <a:ext cx="922800" cy="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904" name="Google Shape;904;p26"/>
          <p:cNvSpPr/>
          <p:nvPr/>
        </p:nvSpPr>
        <p:spPr>
          <a:xfrm>
            <a:off x="-4722898" y="2665300"/>
            <a:ext cx="566400" cy="4248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26"/>
          <p:cNvSpPr/>
          <p:nvPr/>
        </p:nvSpPr>
        <p:spPr>
          <a:xfrm>
            <a:off x="-4619562" y="3193035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20D25F2-9558-4E95-8FB3-632F47395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36" y="1076666"/>
            <a:ext cx="3255269" cy="2624282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B7EC89D-7A19-46FF-9A2D-B7529CB21C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2439" y="2586430"/>
            <a:ext cx="4615043" cy="269293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5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SCORES</a:t>
            </a:r>
            <a:endParaRPr dirty="0"/>
          </a:p>
        </p:txBody>
      </p:sp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02BE9C9-2C6B-4E78-9859-612A0294D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86" y="1115957"/>
            <a:ext cx="3850951" cy="3037448"/>
          </a:xfrm>
          <a:prstGeom prst="rect">
            <a:avLst/>
          </a:prstGeom>
        </p:spPr>
      </p:pic>
      <p:pic>
        <p:nvPicPr>
          <p:cNvPr id="11" name="Picture 10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C437303-BB84-4CDC-A782-9692236FA6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8251" y="1065790"/>
            <a:ext cx="3402912" cy="400806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5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SCORES</a:t>
            </a:r>
            <a:endParaRPr dirty="0"/>
          </a:p>
        </p:txBody>
      </p:sp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75740DE8-875C-47E8-AF3B-08B74EF0B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664" y="1126500"/>
            <a:ext cx="3064147" cy="345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98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5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MODEL SCORES</a:t>
            </a:r>
            <a:endParaRPr b="1"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8962E90-765F-4A39-BF26-1E8692731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647" y="1544853"/>
            <a:ext cx="2407082" cy="620854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795F5403-EF1F-46DB-BC04-8D2CD1BE0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658" y="48445"/>
            <a:ext cx="4808341" cy="4956532"/>
          </a:xfrm>
          <a:prstGeom prst="rect">
            <a:avLst/>
          </a:prstGeom>
        </p:spPr>
      </p:pic>
      <p:sp>
        <p:nvSpPr>
          <p:cNvPr id="6" name="Arrow: Curved Down 5">
            <a:extLst>
              <a:ext uri="{FF2B5EF4-FFF2-40B4-BE49-F238E27FC236}">
                <a16:creationId xmlns:a16="http://schemas.microsoft.com/office/drawing/2014/main" id="{FCCF1FD5-85FD-4FA9-A13E-DF1D6CF4049F}"/>
              </a:ext>
            </a:extLst>
          </p:cNvPr>
          <p:cNvSpPr/>
          <p:nvPr/>
        </p:nvSpPr>
        <p:spPr>
          <a:xfrm>
            <a:off x="2821923" y="1277738"/>
            <a:ext cx="1286735" cy="61161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C48EF06-3FD4-4E84-9E26-128700384A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39" y="2189488"/>
            <a:ext cx="3810619" cy="2552070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57C0E4DC-5EFB-4D3F-A42F-2EBA8D5D1B43}"/>
              </a:ext>
            </a:extLst>
          </p:cNvPr>
          <p:cNvSpPr/>
          <p:nvPr/>
        </p:nvSpPr>
        <p:spPr>
          <a:xfrm>
            <a:off x="2406900" y="4130914"/>
            <a:ext cx="1980403" cy="3141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accent4"/>
                </a:solidFill>
              </a:rPr>
              <a:t>Model Accuracy</a:t>
            </a:r>
          </a:p>
        </p:txBody>
      </p:sp>
      <p:sp>
        <p:nvSpPr>
          <p:cNvPr id="12" name="Heptagon 11">
            <a:extLst>
              <a:ext uri="{FF2B5EF4-FFF2-40B4-BE49-F238E27FC236}">
                <a16:creationId xmlns:a16="http://schemas.microsoft.com/office/drawing/2014/main" id="{BA4C5CC5-B639-4ADE-A98F-BCD99A16D19A}"/>
              </a:ext>
            </a:extLst>
          </p:cNvPr>
          <p:cNvSpPr/>
          <p:nvPr/>
        </p:nvSpPr>
        <p:spPr>
          <a:xfrm>
            <a:off x="3206456" y="1613825"/>
            <a:ext cx="245253" cy="211947"/>
          </a:xfrm>
          <a:prstGeom prst="hept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Heptagon 15">
            <a:extLst>
              <a:ext uri="{FF2B5EF4-FFF2-40B4-BE49-F238E27FC236}">
                <a16:creationId xmlns:a16="http://schemas.microsoft.com/office/drawing/2014/main" id="{7F25A74D-7F6B-47FD-8F49-D047F060D1A2}"/>
              </a:ext>
            </a:extLst>
          </p:cNvPr>
          <p:cNvSpPr/>
          <p:nvPr/>
        </p:nvSpPr>
        <p:spPr>
          <a:xfrm>
            <a:off x="3552024" y="3359004"/>
            <a:ext cx="245253" cy="211947"/>
          </a:xfrm>
          <a:prstGeom prst="hept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6BC7A7-F3B4-4ADE-866E-9E265FEDB9C4}"/>
              </a:ext>
            </a:extLst>
          </p:cNvPr>
          <p:cNvSpPr/>
          <p:nvPr/>
        </p:nvSpPr>
        <p:spPr>
          <a:xfrm>
            <a:off x="414811" y="3815046"/>
            <a:ext cx="1980403" cy="872011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97CB90-2828-4224-AF74-192633EFC2E0}"/>
              </a:ext>
            </a:extLst>
          </p:cNvPr>
          <p:cNvSpPr/>
          <p:nvPr/>
        </p:nvSpPr>
        <p:spPr>
          <a:xfrm>
            <a:off x="497986" y="3594016"/>
            <a:ext cx="2323937" cy="16652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D585543F-2266-4BA3-BA8F-0286B681BA46}"/>
              </a:ext>
            </a:extLst>
          </p:cNvPr>
          <p:cNvSpPr/>
          <p:nvPr/>
        </p:nvSpPr>
        <p:spPr>
          <a:xfrm>
            <a:off x="2846943" y="3532595"/>
            <a:ext cx="1655417" cy="3141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accent4"/>
                </a:solidFill>
              </a:rPr>
              <a:t>Log transformed</a:t>
            </a:r>
          </a:p>
        </p:txBody>
      </p:sp>
    </p:spTree>
    <p:extLst>
      <p:ext uri="{BB962C8B-B14F-4D97-AF65-F5344CB8AC3E}">
        <p14:creationId xmlns:p14="http://schemas.microsoft.com/office/powerpoint/2010/main" val="4138326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5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MODEL SCORES</a:t>
            </a:r>
            <a:endParaRPr b="1" dirty="0"/>
          </a:p>
        </p:txBody>
      </p:sp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B70E201-ED5B-4426-B48D-1E3A50100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386" y="1349054"/>
            <a:ext cx="4778927" cy="2602244"/>
          </a:xfrm>
          <a:prstGeom prst="rect">
            <a:avLst/>
          </a:prstGeom>
        </p:spPr>
      </p:pic>
      <p:pic>
        <p:nvPicPr>
          <p:cNvPr id="18" name="Picture 1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6E1D00E-47A9-4BD1-9E2C-A34C7DE0F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7" y="1487035"/>
            <a:ext cx="3810619" cy="2552070"/>
          </a:xfrm>
          <a:prstGeom prst="rect">
            <a:avLst/>
          </a:prstGeom>
        </p:spPr>
      </p:pic>
      <p:sp>
        <p:nvSpPr>
          <p:cNvPr id="19" name="Arrow: Left 18">
            <a:extLst>
              <a:ext uri="{FF2B5EF4-FFF2-40B4-BE49-F238E27FC236}">
                <a16:creationId xmlns:a16="http://schemas.microsoft.com/office/drawing/2014/main" id="{68862E7E-B7F3-4428-A50E-F13A730ECD85}"/>
              </a:ext>
            </a:extLst>
          </p:cNvPr>
          <p:cNvSpPr/>
          <p:nvPr/>
        </p:nvSpPr>
        <p:spPr>
          <a:xfrm>
            <a:off x="2367548" y="3428461"/>
            <a:ext cx="1980403" cy="3141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accent4"/>
                </a:solidFill>
              </a:rPr>
              <a:t>Winner</a:t>
            </a:r>
          </a:p>
        </p:txBody>
      </p:sp>
      <p:sp>
        <p:nvSpPr>
          <p:cNvPr id="20" name="Heptagon 19">
            <a:extLst>
              <a:ext uri="{FF2B5EF4-FFF2-40B4-BE49-F238E27FC236}">
                <a16:creationId xmlns:a16="http://schemas.microsoft.com/office/drawing/2014/main" id="{8F4AF2B7-864B-4535-A0B2-D458B287DD1D}"/>
              </a:ext>
            </a:extLst>
          </p:cNvPr>
          <p:cNvSpPr/>
          <p:nvPr/>
        </p:nvSpPr>
        <p:spPr>
          <a:xfrm>
            <a:off x="3512672" y="2656551"/>
            <a:ext cx="245253" cy="211947"/>
          </a:xfrm>
          <a:prstGeom prst="hept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51AFAB-A922-44F5-98DE-E21530398EC1}"/>
              </a:ext>
            </a:extLst>
          </p:cNvPr>
          <p:cNvSpPr/>
          <p:nvPr/>
        </p:nvSpPr>
        <p:spPr>
          <a:xfrm>
            <a:off x="375459" y="3112593"/>
            <a:ext cx="1980403" cy="872011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6462BE-8B09-4C94-BDA7-D3B34C024734}"/>
              </a:ext>
            </a:extLst>
          </p:cNvPr>
          <p:cNvSpPr/>
          <p:nvPr/>
        </p:nvSpPr>
        <p:spPr>
          <a:xfrm>
            <a:off x="458634" y="2891563"/>
            <a:ext cx="2323937" cy="16652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Left 22">
            <a:extLst>
              <a:ext uri="{FF2B5EF4-FFF2-40B4-BE49-F238E27FC236}">
                <a16:creationId xmlns:a16="http://schemas.microsoft.com/office/drawing/2014/main" id="{89505943-334E-44DB-8E7F-4E077C9B65F5}"/>
              </a:ext>
            </a:extLst>
          </p:cNvPr>
          <p:cNvSpPr/>
          <p:nvPr/>
        </p:nvSpPr>
        <p:spPr>
          <a:xfrm>
            <a:off x="6459135" y="3299454"/>
            <a:ext cx="1655417" cy="3141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dirty="0">
                <a:solidFill>
                  <a:schemeClr val="accent4"/>
                </a:solidFill>
              </a:rPr>
              <a:t>1</a:t>
            </a:r>
            <a:r>
              <a:rPr lang="en-US" sz="1050" b="1" baseline="30000" dirty="0">
                <a:solidFill>
                  <a:schemeClr val="accent4"/>
                </a:solidFill>
              </a:rPr>
              <a:t>st</a:t>
            </a:r>
            <a:r>
              <a:rPr lang="en-US" sz="1050" b="1" dirty="0">
                <a:solidFill>
                  <a:schemeClr val="accent4"/>
                </a:solidFill>
              </a:rPr>
              <a:t> Runner</a:t>
            </a:r>
          </a:p>
        </p:txBody>
      </p:sp>
    </p:spTree>
    <p:extLst>
      <p:ext uri="{BB962C8B-B14F-4D97-AF65-F5344CB8AC3E}">
        <p14:creationId xmlns:p14="http://schemas.microsoft.com/office/powerpoint/2010/main" val="1926392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1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NEXT STEPS</a:t>
            </a:r>
            <a:endParaRPr b="1" dirty="0">
              <a:solidFill>
                <a:srgbClr val="000000"/>
              </a:solidFill>
            </a:endParaRPr>
          </a:p>
        </p:txBody>
      </p:sp>
      <p:sp>
        <p:nvSpPr>
          <p:cNvPr id="634" name="Google Shape;634;p21"/>
          <p:cNvSpPr/>
          <p:nvPr/>
        </p:nvSpPr>
        <p:spPr>
          <a:xfrm>
            <a:off x="473988" y="2009900"/>
            <a:ext cx="1872300" cy="1872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1"/>
          <p:cNvSpPr/>
          <p:nvPr/>
        </p:nvSpPr>
        <p:spPr>
          <a:xfrm>
            <a:off x="2054919" y="2009900"/>
            <a:ext cx="1872300" cy="1872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1"/>
          <p:cNvSpPr/>
          <p:nvPr/>
        </p:nvSpPr>
        <p:spPr>
          <a:xfrm>
            <a:off x="3635851" y="2009900"/>
            <a:ext cx="1872300" cy="1872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1"/>
          <p:cNvSpPr/>
          <p:nvPr/>
        </p:nvSpPr>
        <p:spPr>
          <a:xfrm>
            <a:off x="5216783" y="2009900"/>
            <a:ext cx="1872300" cy="1872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1"/>
          <p:cNvSpPr/>
          <p:nvPr/>
        </p:nvSpPr>
        <p:spPr>
          <a:xfrm>
            <a:off x="6797715" y="2009900"/>
            <a:ext cx="1872300" cy="1872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" name="Google Shape;639;p21"/>
          <p:cNvGrpSpPr/>
          <p:nvPr/>
        </p:nvGrpSpPr>
        <p:grpSpPr>
          <a:xfrm>
            <a:off x="5938301" y="2284878"/>
            <a:ext cx="429317" cy="365802"/>
            <a:chOff x="-1341636" y="2815364"/>
            <a:chExt cx="429317" cy="365802"/>
          </a:xfrm>
        </p:grpSpPr>
        <p:sp>
          <p:nvSpPr>
            <p:cNvPr id="640" name="Google Shape;640;p21"/>
            <p:cNvSpPr/>
            <p:nvPr/>
          </p:nvSpPr>
          <p:spPr>
            <a:xfrm>
              <a:off x="-1341636" y="3041498"/>
              <a:ext cx="429317" cy="113064"/>
            </a:xfrm>
            <a:custGeom>
              <a:avLst/>
              <a:gdLst/>
              <a:ahLst/>
              <a:cxnLst/>
              <a:rect l="l" t="t" r="r" b="b"/>
              <a:pathLst>
                <a:path w="73231" h="19286" extrusionOk="0">
                  <a:moveTo>
                    <a:pt x="12796" y="1"/>
                  </a:moveTo>
                  <a:cubicBezTo>
                    <a:pt x="12428" y="1"/>
                    <a:pt x="12066" y="181"/>
                    <a:pt x="11844" y="510"/>
                  </a:cubicBezTo>
                  <a:lnTo>
                    <a:pt x="500" y="17527"/>
                  </a:lnTo>
                  <a:cubicBezTo>
                    <a:pt x="0" y="18276"/>
                    <a:pt x="534" y="19286"/>
                    <a:pt x="1441" y="19286"/>
                  </a:cubicBezTo>
                  <a:lnTo>
                    <a:pt x="71779" y="19286"/>
                  </a:lnTo>
                  <a:cubicBezTo>
                    <a:pt x="72686" y="19286"/>
                    <a:pt x="73231" y="18276"/>
                    <a:pt x="72720" y="17527"/>
                  </a:cubicBezTo>
                  <a:lnTo>
                    <a:pt x="61376" y="510"/>
                  </a:lnTo>
                  <a:cubicBezTo>
                    <a:pt x="61161" y="181"/>
                    <a:pt x="60802" y="1"/>
                    <a:pt x="60435" y="1"/>
                  </a:cubicBezTo>
                  <a:cubicBezTo>
                    <a:pt x="60220" y="1"/>
                    <a:pt x="60003" y="62"/>
                    <a:pt x="59810" y="192"/>
                  </a:cubicBezTo>
                  <a:cubicBezTo>
                    <a:pt x="59288" y="544"/>
                    <a:pt x="59141" y="1247"/>
                    <a:pt x="59492" y="1769"/>
                  </a:cubicBezTo>
                  <a:lnTo>
                    <a:pt x="69657" y="17017"/>
                  </a:lnTo>
                  <a:lnTo>
                    <a:pt x="3563" y="17017"/>
                  </a:lnTo>
                  <a:lnTo>
                    <a:pt x="13728" y="1769"/>
                  </a:lnTo>
                  <a:cubicBezTo>
                    <a:pt x="14079" y="1247"/>
                    <a:pt x="13943" y="544"/>
                    <a:pt x="13421" y="192"/>
                  </a:cubicBezTo>
                  <a:cubicBezTo>
                    <a:pt x="13228" y="62"/>
                    <a:pt x="13011" y="1"/>
                    <a:pt x="127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1"/>
            <p:cNvSpPr/>
            <p:nvPr/>
          </p:nvSpPr>
          <p:spPr>
            <a:xfrm>
              <a:off x="-1339842" y="3141254"/>
              <a:ext cx="425664" cy="39912"/>
            </a:xfrm>
            <a:custGeom>
              <a:avLst/>
              <a:gdLst/>
              <a:ahLst/>
              <a:cxnLst/>
              <a:rect l="l" t="t" r="r" b="b"/>
              <a:pathLst>
                <a:path w="72608" h="6808" extrusionOk="0">
                  <a:moveTo>
                    <a:pt x="70338" y="2270"/>
                  </a:moveTo>
                  <a:lnTo>
                    <a:pt x="70338" y="4539"/>
                  </a:lnTo>
                  <a:lnTo>
                    <a:pt x="2270" y="4539"/>
                  </a:lnTo>
                  <a:lnTo>
                    <a:pt x="2270" y="2270"/>
                  </a:lnTo>
                  <a:close/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lnTo>
                    <a:pt x="1" y="5673"/>
                  </a:lnTo>
                  <a:cubicBezTo>
                    <a:pt x="1" y="6297"/>
                    <a:pt x="511" y="6808"/>
                    <a:pt x="1135" y="6808"/>
                  </a:cubicBezTo>
                  <a:lnTo>
                    <a:pt x="71473" y="6808"/>
                  </a:lnTo>
                  <a:cubicBezTo>
                    <a:pt x="72097" y="6808"/>
                    <a:pt x="72607" y="6297"/>
                    <a:pt x="72607" y="5673"/>
                  </a:cubicBezTo>
                  <a:lnTo>
                    <a:pt x="72607" y="1135"/>
                  </a:lnTo>
                  <a:cubicBezTo>
                    <a:pt x="72607" y="511"/>
                    <a:pt x="72097" y="1"/>
                    <a:pt x="714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1"/>
            <p:cNvSpPr/>
            <p:nvPr/>
          </p:nvSpPr>
          <p:spPr>
            <a:xfrm>
              <a:off x="-1281979" y="3068102"/>
              <a:ext cx="50089" cy="86507"/>
            </a:xfrm>
            <a:custGeom>
              <a:avLst/>
              <a:gdLst/>
              <a:ahLst/>
              <a:cxnLst/>
              <a:rect l="l" t="t" r="r" b="b"/>
              <a:pathLst>
                <a:path w="8544" h="14756" extrusionOk="0">
                  <a:moveTo>
                    <a:pt x="7256" y="0"/>
                  </a:moveTo>
                  <a:cubicBezTo>
                    <a:pt x="6832" y="0"/>
                    <a:pt x="6425" y="238"/>
                    <a:pt x="6229" y="646"/>
                  </a:cubicBezTo>
                  <a:lnTo>
                    <a:pt x="284" y="13125"/>
                  </a:lnTo>
                  <a:cubicBezTo>
                    <a:pt x="1" y="13693"/>
                    <a:pt x="250" y="14373"/>
                    <a:pt x="817" y="14645"/>
                  </a:cubicBezTo>
                  <a:cubicBezTo>
                    <a:pt x="974" y="14721"/>
                    <a:pt x="1139" y="14756"/>
                    <a:pt x="1301" y="14756"/>
                  </a:cubicBezTo>
                  <a:cubicBezTo>
                    <a:pt x="1728" y="14756"/>
                    <a:pt x="2137" y="14512"/>
                    <a:pt x="2326" y="14101"/>
                  </a:cubicBezTo>
                  <a:lnTo>
                    <a:pt x="8282" y="1622"/>
                  </a:lnTo>
                  <a:cubicBezTo>
                    <a:pt x="8543" y="1054"/>
                    <a:pt x="8305" y="385"/>
                    <a:pt x="7749" y="113"/>
                  </a:cubicBezTo>
                  <a:cubicBezTo>
                    <a:pt x="7590" y="36"/>
                    <a:pt x="7422" y="0"/>
                    <a:pt x="7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-1213341" y="3074762"/>
              <a:ext cx="24347" cy="46548"/>
            </a:xfrm>
            <a:custGeom>
              <a:avLst/>
              <a:gdLst/>
              <a:ahLst/>
              <a:cxnLst/>
              <a:rect l="l" t="t" r="r" b="b"/>
              <a:pathLst>
                <a:path w="4153" h="7940" extrusionOk="0">
                  <a:moveTo>
                    <a:pt x="2892" y="0"/>
                  </a:moveTo>
                  <a:cubicBezTo>
                    <a:pt x="2399" y="0"/>
                    <a:pt x="1945" y="327"/>
                    <a:pt x="1804" y="826"/>
                  </a:cubicBezTo>
                  <a:lnTo>
                    <a:pt x="171" y="6498"/>
                  </a:lnTo>
                  <a:cubicBezTo>
                    <a:pt x="0" y="7100"/>
                    <a:pt x="352" y="7724"/>
                    <a:pt x="953" y="7894"/>
                  </a:cubicBezTo>
                  <a:cubicBezTo>
                    <a:pt x="1055" y="7928"/>
                    <a:pt x="1158" y="7939"/>
                    <a:pt x="1271" y="7939"/>
                  </a:cubicBezTo>
                  <a:cubicBezTo>
                    <a:pt x="1770" y="7939"/>
                    <a:pt x="2213" y="7599"/>
                    <a:pt x="2360" y="7122"/>
                  </a:cubicBezTo>
                  <a:lnTo>
                    <a:pt x="3982" y="1450"/>
                  </a:lnTo>
                  <a:cubicBezTo>
                    <a:pt x="4153" y="849"/>
                    <a:pt x="3801" y="213"/>
                    <a:pt x="3200" y="43"/>
                  </a:cubicBezTo>
                  <a:cubicBezTo>
                    <a:pt x="3097" y="14"/>
                    <a:pt x="2994" y="0"/>
                    <a:pt x="28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-999847" y="3114814"/>
              <a:ext cx="27735" cy="39748"/>
            </a:xfrm>
            <a:custGeom>
              <a:avLst/>
              <a:gdLst/>
              <a:ahLst/>
              <a:cxnLst/>
              <a:rect l="l" t="t" r="r" b="b"/>
              <a:pathLst>
                <a:path w="4731" h="6780" extrusionOk="0">
                  <a:moveTo>
                    <a:pt x="1279" y="1"/>
                  </a:moveTo>
                  <a:cubicBezTo>
                    <a:pt x="1116" y="1"/>
                    <a:pt x="951" y="35"/>
                    <a:pt x="794" y="109"/>
                  </a:cubicBezTo>
                  <a:cubicBezTo>
                    <a:pt x="238" y="370"/>
                    <a:pt x="0" y="1039"/>
                    <a:pt x="250" y="1595"/>
                  </a:cubicBezTo>
                  <a:lnTo>
                    <a:pt x="2417" y="6133"/>
                  </a:lnTo>
                  <a:cubicBezTo>
                    <a:pt x="2609" y="6530"/>
                    <a:pt x="3007" y="6780"/>
                    <a:pt x="3438" y="6780"/>
                  </a:cubicBezTo>
                  <a:cubicBezTo>
                    <a:pt x="3608" y="6780"/>
                    <a:pt x="3778" y="6746"/>
                    <a:pt x="3925" y="6666"/>
                  </a:cubicBezTo>
                  <a:cubicBezTo>
                    <a:pt x="4493" y="6405"/>
                    <a:pt x="4731" y="5725"/>
                    <a:pt x="4470" y="5157"/>
                  </a:cubicBezTo>
                  <a:lnTo>
                    <a:pt x="2303" y="619"/>
                  </a:lnTo>
                  <a:cubicBezTo>
                    <a:pt x="2099" y="228"/>
                    <a:pt x="1696" y="1"/>
                    <a:pt x="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-1034764" y="3041498"/>
              <a:ext cx="37315" cy="59856"/>
            </a:xfrm>
            <a:custGeom>
              <a:avLst/>
              <a:gdLst/>
              <a:ahLst/>
              <a:cxnLst/>
              <a:rect l="l" t="t" r="r" b="b"/>
              <a:pathLst>
                <a:path w="6365" h="10210" extrusionOk="0">
                  <a:moveTo>
                    <a:pt x="1289" y="0"/>
                  </a:moveTo>
                  <a:cubicBezTo>
                    <a:pt x="1127" y="0"/>
                    <a:pt x="962" y="36"/>
                    <a:pt x="806" y="113"/>
                  </a:cubicBezTo>
                  <a:cubicBezTo>
                    <a:pt x="238" y="385"/>
                    <a:pt x="0" y="1054"/>
                    <a:pt x="261" y="1622"/>
                  </a:cubicBezTo>
                  <a:lnTo>
                    <a:pt x="4039" y="9563"/>
                  </a:lnTo>
                  <a:cubicBezTo>
                    <a:pt x="4232" y="9960"/>
                    <a:pt x="4629" y="10210"/>
                    <a:pt x="5071" y="10210"/>
                  </a:cubicBezTo>
                  <a:cubicBezTo>
                    <a:pt x="5230" y="10210"/>
                    <a:pt x="5400" y="10164"/>
                    <a:pt x="5559" y="10096"/>
                  </a:cubicBezTo>
                  <a:cubicBezTo>
                    <a:pt x="6126" y="9824"/>
                    <a:pt x="6365" y="9155"/>
                    <a:pt x="6092" y="8587"/>
                  </a:cubicBezTo>
                  <a:lnTo>
                    <a:pt x="2314" y="646"/>
                  </a:lnTo>
                  <a:cubicBezTo>
                    <a:pt x="2110" y="238"/>
                    <a:pt x="1707" y="0"/>
                    <a:pt x="12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-1065161" y="3074498"/>
              <a:ext cx="24546" cy="46953"/>
            </a:xfrm>
            <a:custGeom>
              <a:avLst/>
              <a:gdLst/>
              <a:ahLst/>
              <a:cxnLst/>
              <a:rect l="l" t="t" r="r" b="b"/>
              <a:pathLst>
                <a:path w="4187" h="8009" extrusionOk="0">
                  <a:moveTo>
                    <a:pt x="1271" y="1"/>
                  </a:moveTo>
                  <a:cubicBezTo>
                    <a:pt x="1170" y="1"/>
                    <a:pt x="1067" y="15"/>
                    <a:pt x="965" y="43"/>
                  </a:cubicBezTo>
                  <a:cubicBezTo>
                    <a:pt x="341" y="224"/>
                    <a:pt x="1" y="882"/>
                    <a:pt x="193" y="1495"/>
                  </a:cubicBezTo>
                  <a:lnTo>
                    <a:pt x="1827" y="7167"/>
                  </a:lnTo>
                  <a:cubicBezTo>
                    <a:pt x="1958" y="7673"/>
                    <a:pt x="2414" y="8008"/>
                    <a:pt x="2913" y="8008"/>
                  </a:cubicBezTo>
                  <a:cubicBezTo>
                    <a:pt x="3019" y="8008"/>
                    <a:pt x="3127" y="7993"/>
                    <a:pt x="3234" y="7961"/>
                  </a:cubicBezTo>
                  <a:cubicBezTo>
                    <a:pt x="3846" y="7791"/>
                    <a:pt x="4187" y="7145"/>
                    <a:pt x="4005" y="6543"/>
                  </a:cubicBezTo>
                  <a:lnTo>
                    <a:pt x="2372" y="871"/>
                  </a:lnTo>
                  <a:cubicBezTo>
                    <a:pt x="2249" y="341"/>
                    <a:pt x="1779" y="1"/>
                    <a:pt x="12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-1291025" y="3068096"/>
              <a:ext cx="58203" cy="13308"/>
            </a:xfrm>
            <a:custGeom>
              <a:avLst/>
              <a:gdLst/>
              <a:ahLst/>
              <a:cxnLst/>
              <a:rect l="l" t="t" r="r" b="b"/>
              <a:pathLst>
                <a:path w="9928" h="2270" extrusionOk="0">
                  <a:moveTo>
                    <a:pt x="1135" y="0"/>
                  </a:moveTo>
                  <a:cubicBezTo>
                    <a:pt x="500" y="0"/>
                    <a:pt x="1" y="511"/>
                    <a:pt x="1" y="1135"/>
                  </a:cubicBezTo>
                  <a:cubicBezTo>
                    <a:pt x="1" y="1759"/>
                    <a:pt x="500" y="2269"/>
                    <a:pt x="1135" y="2269"/>
                  </a:cubicBezTo>
                  <a:lnTo>
                    <a:pt x="8804" y="2269"/>
                  </a:lnTo>
                  <a:cubicBezTo>
                    <a:pt x="9428" y="2269"/>
                    <a:pt x="9927" y="1759"/>
                    <a:pt x="9927" y="1135"/>
                  </a:cubicBezTo>
                  <a:cubicBezTo>
                    <a:pt x="9927" y="511"/>
                    <a:pt x="9428" y="0"/>
                    <a:pt x="88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-998985" y="3114650"/>
              <a:ext cx="67049" cy="13308"/>
            </a:xfrm>
            <a:custGeom>
              <a:avLst/>
              <a:gdLst/>
              <a:ahLst/>
              <a:cxnLst/>
              <a:rect l="l" t="t" r="r" b="b"/>
              <a:pathLst>
                <a:path w="11437" h="2270" extrusionOk="0">
                  <a:moveTo>
                    <a:pt x="1135" y="1"/>
                  </a:moveTo>
                  <a:cubicBezTo>
                    <a:pt x="500" y="1"/>
                    <a:pt x="1" y="511"/>
                    <a:pt x="1" y="1135"/>
                  </a:cubicBezTo>
                  <a:cubicBezTo>
                    <a:pt x="1" y="1759"/>
                    <a:pt x="500" y="2270"/>
                    <a:pt x="1135" y="2270"/>
                  </a:cubicBezTo>
                  <a:lnTo>
                    <a:pt x="10313" y="2270"/>
                  </a:lnTo>
                  <a:cubicBezTo>
                    <a:pt x="10937" y="2270"/>
                    <a:pt x="11436" y="1759"/>
                    <a:pt x="11436" y="1135"/>
                  </a:cubicBezTo>
                  <a:cubicBezTo>
                    <a:pt x="11436" y="511"/>
                    <a:pt x="10937" y="1"/>
                    <a:pt x="10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-1011689" y="3088046"/>
              <a:ext cx="62060" cy="13308"/>
            </a:xfrm>
            <a:custGeom>
              <a:avLst/>
              <a:gdLst/>
              <a:ahLst/>
              <a:cxnLst/>
              <a:rect l="l" t="t" r="r" b="b"/>
              <a:pathLst>
                <a:path w="10586" h="2270" extrusionOk="0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cubicBezTo>
                    <a:pt x="1" y="1759"/>
                    <a:pt x="511" y="2270"/>
                    <a:pt x="1135" y="2270"/>
                  </a:cubicBezTo>
                  <a:lnTo>
                    <a:pt x="9451" y="2270"/>
                  </a:lnTo>
                  <a:cubicBezTo>
                    <a:pt x="10075" y="2270"/>
                    <a:pt x="10585" y="1759"/>
                    <a:pt x="10585" y="1135"/>
                  </a:cubicBezTo>
                  <a:cubicBezTo>
                    <a:pt x="10585" y="511"/>
                    <a:pt x="10075" y="1"/>
                    <a:pt x="94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-1203035" y="3074744"/>
              <a:ext cx="69377" cy="13308"/>
            </a:xfrm>
            <a:custGeom>
              <a:avLst/>
              <a:gdLst/>
              <a:ahLst/>
              <a:cxnLst/>
              <a:rect l="l" t="t" r="r" b="b"/>
              <a:pathLst>
                <a:path w="11834" h="2270" extrusionOk="0">
                  <a:moveTo>
                    <a:pt x="1135" y="1"/>
                  </a:moveTo>
                  <a:cubicBezTo>
                    <a:pt x="500" y="1"/>
                    <a:pt x="1" y="511"/>
                    <a:pt x="1" y="1135"/>
                  </a:cubicBezTo>
                  <a:cubicBezTo>
                    <a:pt x="1" y="1759"/>
                    <a:pt x="500" y="2270"/>
                    <a:pt x="1135" y="2270"/>
                  </a:cubicBezTo>
                  <a:lnTo>
                    <a:pt x="10699" y="2270"/>
                  </a:lnTo>
                  <a:cubicBezTo>
                    <a:pt x="11323" y="2270"/>
                    <a:pt x="11833" y="1759"/>
                    <a:pt x="11833" y="1135"/>
                  </a:cubicBezTo>
                  <a:cubicBezTo>
                    <a:pt x="11833" y="511"/>
                    <a:pt x="11323" y="1"/>
                    <a:pt x="106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-1119700" y="3074744"/>
              <a:ext cx="68779" cy="13308"/>
            </a:xfrm>
            <a:custGeom>
              <a:avLst/>
              <a:gdLst/>
              <a:ahLst/>
              <a:cxnLst/>
              <a:rect l="l" t="t" r="r" b="b"/>
              <a:pathLst>
                <a:path w="11732" h="2270" extrusionOk="0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cubicBezTo>
                    <a:pt x="1" y="1759"/>
                    <a:pt x="511" y="2270"/>
                    <a:pt x="1135" y="2270"/>
                  </a:cubicBezTo>
                  <a:lnTo>
                    <a:pt x="10597" y="2270"/>
                  </a:lnTo>
                  <a:cubicBezTo>
                    <a:pt x="11221" y="2270"/>
                    <a:pt x="11731" y="1759"/>
                    <a:pt x="11731" y="1135"/>
                  </a:cubicBezTo>
                  <a:cubicBezTo>
                    <a:pt x="11731" y="511"/>
                    <a:pt x="11221" y="1"/>
                    <a:pt x="105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-1212544" y="3108002"/>
              <a:ext cx="171132" cy="13308"/>
            </a:xfrm>
            <a:custGeom>
              <a:avLst/>
              <a:gdLst/>
              <a:ahLst/>
              <a:cxnLst/>
              <a:rect l="l" t="t" r="r" b="b"/>
              <a:pathLst>
                <a:path w="29191" h="2270" extrusionOk="0">
                  <a:moveTo>
                    <a:pt x="1135" y="0"/>
                  </a:moveTo>
                  <a:cubicBezTo>
                    <a:pt x="500" y="0"/>
                    <a:pt x="1" y="511"/>
                    <a:pt x="1" y="1135"/>
                  </a:cubicBezTo>
                  <a:cubicBezTo>
                    <a:pt x="1" y="1759"/>
                    <a:pt x="500" y="2269"/>
                    <a:pt x="1135" y="2269"/>
                  </a:cubicBezTo>
                  <a:lnTo>
                    <a:pt x="28056" y="2269"/>
                  </a:lnTo>
                  <a:cubicBezTo>
                    <a:pt x="28680" y="2269"/>
                    <a:pt x="29191" y="1759"/>
                    <a:pt x="29191" y="1135"/>
                  </a:cubicBezTo>
                  <a:cubicBezTo>
                    <a:pt x="29191" y="511"/>
                    <a:pt x="28680" y="0"/>
                    <a:pt x="280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-1233426" y="2815364"/>
              <a:ext cx="212832" cy="285973"/>
            </a:xfrm>
            <a:custGeom>
              <a:avLst/>
              <a:gdLst/>
              <a:ahLst/>
              <a:cxnLst/>
              <a:rect l="l" t="t" r="r" b="b"/>
              <a:pathLst>
                <a:path w="36304" h="48780" extrusionOk="0">
                  <a:moveTo>
                    <a:pt x="18152" y="2269"/>
                  </a:moveTo>
                  <a:cubicBezTo>
                    <a:pt x="26921" y="2269"/>
                    <a:pt x="34035" y="9382"/>
                    <a:pt x="34035" y="18152"/>
                  </a:cubicBezTo>
                  <a:cubicBezTo>
                    <a:pt x="34035" y="30336"/>
                    <a:pt x="21397" y="43054"/>
                    <a:pt x="18152" y="46105"/>
                  </a:cubicBezTo>
                  <a:cubicBezTo>
                    <a:pt x="14919" y="43042"/>
                    <a:pt x="2269" y="30336"/>
                    <a:pt x="2269" y="18152"/>
                  </a:cubicBezTo>
                  <a:cubicBezTo>
                    <a:pt x="2269" y="9382"/>
                    <a:pt x="9382" y="2269"/>
                    <a:pt x="18152" y="2269"/>
                  </a:cubicBezTo>
                  <a:close/>
                  <a:moveTo>
                    <a:pt x="18152" y="0"/>
                  </a:moveTo>
                  <a:cubicBezTo>
                    <a:pt x="8146" y="0"/>
                    <a:pt x="0" y="8146"/>
                    <a:pt x="0" y="18152"/>
                  </a:cubicBezTo>
                  <a:cubicBezTo>
                    <a:pt x="0" y="33082"/>
                    <a:pt x="16700" y="47886"/>
                    <a:pt x="17403" y="48499"/>
                  </a:cubicBezTo>
                  <a:cubicBezTo>
                    <a:pt x="17619" y="48686"/>
                    <a:pt x="17885" y="48780"/>
                    <a:pt x="18152" y="48780"/>
                  </a:cubicBezTo>
                  <a:cubicBezTo>
                    <a:pt x="18419" y="48780"/>
                    <a:pt x="18685" y="48686"/>
                    <a:pt x="18901" y="48499"/>
                  </a:cubicBezTo>
                  <a:cubicBezTo>
                    <a:pt x="19615" y="47875"/>
                    <a:pt x="36304" y="33082"/>
                    <a:pt x="36304" y="18152"/>
                  </a:cubicBezTo>
                  <a:cubicBezTo>
                    <a:pt x="36292" y="8134"/>
                    <a:pt x="28169" y="11"/>
                    <a:pt x="18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1"/>
            <p:cNvSpPr/>
            <p:nvPr/>
          </p:nvSpPr>
          <p:spPr>
            <a:xfrm>
              <a:off x="-1273332" y="3041492"/>
              <a:ext cx="109277" cy="13308"/>
            </a:xfrm>
            <a:custGeom>
              <a:avLst/>
              <a:gdLst/>
              <a:ahLst/>
              <a:cxnLst/>
              <a:rect l="l" t="t" r="r" b="b"/>
              <a:pathLst>
                <a:path w="18640" h="2270" extrusionOk="0">
                  <a:moveTo>
                    <a:pt x="1135" y="0"/>
                  </a:moveTo>
                  <a:cubicBezTo>
                    <a:pt x="511" y="0"/>
                    <a:pt x="0" y="511"/>
                    <a:pt x="0" y="1135"/>
                  </a:cubicBezTo>
                  <a:cubicBezTo>
                    <a:pt x="0" y="1759"/>
                    <a:pt x="511" y="2269"/>
                    <a:pt x="1135" y="2269"/>
                  </a:cubicBezTo>
                  <a:lnTo>
                    <a:pt x="17505" y="2269"/>
                  </a:lnTo>
                  <a:cubicBezTo>
                    <a:pt x="18129" y="2269"/>
                    <a:pt x="18640" y="1759"/>
                    <a:pt x="18640" y="1135"/>
                  </a:cubicBezTo>
                  <a:cubicBezTo>
                    <a:pt x="18640" y="511"/>
                    <a:pt x="18129" y="0"/>
                    <a:pt x="175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1"/>
            <p:cNvSpPr/>
            <p:nvPr/>
          </p:nvSpPr>
          <p:spPr>
            <a:xfrm>
              <a:off x="-1089971" y="3041492"/>
              <a:ext cx="109283" cy="13308"/>
            </a:xfrm>
            <a:custGeom>
              <a:avLst/>
              <a:gdLst/>
              <a:ahLst/>
              <a:cxnLst/>
              <a:rect l="l" t="t" r="r" b="b"/>
              <a:pathLst>
                <a:path w="18641" h="2270" extrusionOk="0">
                  <a:moveTo>
                    <a:pt x="1135" y="0"/>
                  </a:moveTo>
                  <a:cubicBezTo>
                    <a:pt x="511" y="0"/>
                    <a:pt x="1" y="511"/>
                    <a:pt x="1" y="1135"/>
                  </a:cubicBezTo>
                  <a:cubicBezTo>
                    <a:pt x="1" y="1759"/>
                    <a:pt x="511" y="2269"/>
                    <a:pt x="1135" y="2269"/>
                  </a:cubicBezTo>
                  <a:lnTo>
                    <a:pt x="17506" y="2269"/>
                  </a:lnTo>
                  <a:cubicBezTo>
                    <a:pt x="18130" y="2269"/>
                    <a:pt x="18640" y="1759"/>
                    <a:pt x="18640" y="1135"/>
                  </a:cubicBezTo>
                  <a:cubicBezTo>
                    <a:pt x="18640" y="511"/>
                    <a:pt x="18130" y="0"/>
                    <a:pt x="175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1"/>
            <p:cNvSpPr/>
            <p:nvPr/>
          </p:nvSpPr>
          <p:spPr>
            <a:xfrm>
              <a:off x="-1173570" y="2961680"/>
              <a:ext cx="93120" cy="13308"/>
            </a:xfrm>
            <a:custGeom>
              <a:avLst/>
              <a:gdLst/>
              <a:ahLst/>
              <a:cxnLst/>
              <a:rect l="l" t="t" r="r" b="b"/>
              <a:pathLst>
                <a:path w="15884" h="2270" extrusionOk="0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cubicBezTo>
                    <a:pt x="1" y="1759"/>
                    <a:pt x="511" y="2270"/>
                    <a:pt x="1135" y="2270"/>
                  </a:cubicBezTo>
                  <a:lnTo>
                    <a:pt x="14749" y="2270"/>
                  </a:lnTo>
                  <a:cubicBezTo>
                    <a:pt x="15373" y="2270"/>
                    <a:pt x="15883" y="1759"/>
                    <a:pt x="15883" y="1135"/>
                  </a:cubicBezTo>
                  <a:cubicBezTo>
                    <a:pt x="15883" y="511"/>
                    <a:pt x="15373" y="1"/>
                    <a:pt x="14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1"/>
            <p:cNvSpPr/>
            <p:nvPr/>
          </p:nvSpPr>
          <p:spPr>
            <a:xfrm>
              <a:off x="-1166916" y="2881868"/>
              <a:ext cx="13308" cy="93120"/>
            </a:xfrm>
            <a:custGeom>
              <a:avLst/>
              <a:gdLst/>
              <a:ahLst/>
              <a:cxnLst/>
              <a:rect l="l" t="t" r="r" b="b"/>
              <a:pathLst>
                <a:path w="2270" h="15884" extrusionOk="0">
                  <a:moveTo>
                    <a:pt x="1135" y="1"/>
                  </a:moveTo>
                  <a:cubicBezTo>
                    <a:pt x="511" y="1"/>
                    <a:pt x="0" y="511"/>
                    <a:pt x="0" y="1135"/>
                  </a:cubicBezTo>
                  <a:lnTo>
                    <a:pt x="0" y="14749"/>
                  </a:lnTo>
                  <a:cubicBezTo>
                    <a:pt x="0" y="15373"/>
                    <a:pt x="511" y="15884"/>
                    <a:pt x="1135" y="15884"/>
                  </a:cubicBezTo>
                  <a:cubicBezTo>
                    <a:pt x="1759" y="15884"/>
                    <a:pt x="2269" y="15373"/>
                    <a:pt x="2269" y="14749"/>
                  </a:cubicBezTo>
                  <a:lnTo>
                    <a:pt x="2269" y="1135"/>
                  </a:lnTo>
                  <a:cubicBezTo>
                    <a:pt x="2269" y="511"/>
                    <a:pt x="1759" y="1"/>
                    <a:pt x="11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1"/>
            <p:cNvSpPr/>
            <p:nvPr/>
          </p:nvSpPr>
          <p:spPr>
            <a:xfrm>
              <a:off x="-1100412" y="2905611"/>
              <a:ext cx="13308" cy="69377"/>
            </a:xfrm>
            <a:custGeom>
              <a:avLst/>
              <a:gdLst/>
              <a:ahLst/>
              <a:cxnLst/>
              <a:rect l="l" t="t" r="r" b="b"/>
              <a:pathLst>
                <a:path w="2270" h="11834" extrusionOk="0"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lnTo>
                    <a:pt x="1" y="10699"/>
                  </a:lnTo>
                  <a:cubicBezTo>
                    <a:pt x="1" y="11323"/>
                    <a:pt x="511" y="11834"/>
                    <a:pt x="1135" y="11834"/>
                  </a:cubicBezTo>
                  <a:cubicBezTo>
                    <a:pt x="1759" y="11834"/>
                    <a:pt x="2270" y="11323"/>
                    <a:pt x="2270" y="10699"/>
                  </a:cubicBezTo>
                  <a:lnTo>
                    <a:pt x="2270" y="1135"/>
                  </a:lnTo>
                  <a:cubicBezTo>
                    <a:pt x="2270" y="511"/>
                    <a:pt x="1759" y="1"/>
                    <a:pt x="11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1"/>
            <p:cNvSpPr/>
            <p:nvPr/>
          </p:nvSpPr>
          <p:spPr>
            <a:xfrm>
              <a:off x="-1180886" y="2881891"/>
              <a:ext cx="61392" cy="46402"/>
            </a:xfrm>
            <a:custGeom>
              <a:avLst/>
              <a:gdLst/>
              <a:ahLst/>
              <a:cxnLst/>
              <a:rect l="l" t="t" r="r" b="b"/>
              <a:pathLst>
                <a:path w="10472" h="7915" extrusionOk="0">
                  <a:moveTo>
                    <a:pt x="9193" y="0"/>
                  </a:moveTo>
                  <a:cubicBezTo>
                    <a:pt x="8964" y="0"/>
                    <a:pt x="8733" y="69"/>
                    <a:pt x="8532" y="212"/>
                  </a:cubicBezTo>
                  <a:lnTo>
                    <a:pt x="591" y="5885"/>
                  </a:lnTo>
                  <a:cubicBezTo>
                    <a:pt x="103" y="6259"/>
                    <a:pt x="1" y="6940"/>
                    <a:pt x="364" y="7439"/>
                  </a:cubicBezTo>
                  <a:cubicBezTo>
                    <a:pt x="582" y="7749"/>
                    <a:pt x="931" y="7914"/>
                    <a:pt x="1283" y="7914"/>
                  </a:cubicBezTo>
                  <a:cubicBezTo>
                    <a:pt x="1499" y="7914"/>
                    <a:pt x="1717" y="7852"/>
                    <a:pt x="1907" y="7723"/>
                  </a:cubicBezTo>
                  <a:lnTo>
                    <a:pt x="9848" y="2050"/>
                  </a:lnTo>
                  <a:cubicBezTo>
                    <a:pt x="10358" y="1687"/>
                    <a:pt x="10472" y="984"/>
                    <a:pt x="10120" y="473"/>
                  </a:cubicBezTo>
                  <a:cubicBezTo>
                    <a:pt x="9893" y="164"/>
                    <a:pt x="9546" y="0"/>
                    <a:pt x="91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1"/>
            <p:cNvSpPr/>
            <p:nvPr/>
          </p:nvSpPr>
          <p:spPr>
            <a:xfrm>
              <a:off x="-1134327" y="2882009"/>
              <a:ext cx="61193" cy="46284"/>
            </a:xfrm>
            <a:custGeom>
              <a:avLst/>
              <a:gdLst/>
              <a:ahLst/>
              <a:cxnLst/>
              <a:rect l="l" t="t" r="r" b="b"/>
              <a:pathLst>
                <a:path w="10438" h="7895" extrusionOk="0">
                  <a:moveTo>
                    <a:pt x="1283" y="1"/>
                  </a:moveTo>
                  <a:cubicBezTo>
                    <a:pt x="930" y="1"/>
                    <a:pt x="581" y="167"/>
                    <a:pt x="363" y="476"/>
                  </a:cubicBezTo>
                  <a:cubicBezTo>
                    <a:pt x="0" y="975"/>
                    <a:pt x="102" y="1656"/>
                    <a:pt x="590" y="2030"/>
                  </a:cubicBezTo>
                  <a:lnTo>
                    <a:pt x="8531" y="7703"/>
                  </a:lnTo>
                  <a:cubicBezTo>
                    <a:pt x="8725" y="7832"/>
                    <a:pt x="8944" y="7894"/>
                    <a:pt x="9160" y="7894"/>
                  </a:cubicBezTo>
                  <a:cubicBezTo>
                    <a:pt x="9513" y="7894"/>
                    <a:pt x="9860" y="7729"/>
                    <a:pt x="10086" y="7419"/>
                  </a:cubicBezTo>
                  <a:cubicBezTo>
                    <a:pt x="10437" y="6920"/>
                    <a:pt x="10335" y="6239"/>
                    <a:pt x="9847" y="5865"/>
                  </a:cubicBezTo>
                  <a:lnTo>
                    <a:pt x="1906" y="192"/>
                  </a:lnTo>
                  <a:cubicBezTo>
                    <a:pt x="1716" y="63"/>
                    <a:pt x="1499" y="1"/>
                    <a:pt x="1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1"/>
            <p:cNvSpPr/>
            <p:nvPr/>
          </p:nvSpPr>
          <p:spPr>
            <a:xfrm>
              <a:off x="-1133664" y="2941730"/>
              <a:ext cx="13308" cy="33258"/>
            </a:xfrm>
            <a:custGeom>
              <a:avLst/>
              <a:gdLst/>
              <a:ahLst/>
              <a:cxnLst/>
              <a:rect l="l" t="t" r="r" b="b"/>
              <a:pathLst>
                <a:path w="2270" h="5673" extrusionOk="0">
                  <a:moveTo>
                    <a:pt x="1135" y="0"/>
                  </a:moveTo>
                  <a:cubicBezTo>
                    <a:pt x="511" y="0"/>
                    <a:pt x="0" y="511"/>
                    <a:pt x="0" y="1135"/>
                  </a:cubicBezTo>
                  <a:lnTo>
                    <a:pt x="0" y="4538"/>
                  </a:lnTo>
                  <a:cubicBezTo>
                    <a:pt x="0" y="5162"/>
                    <a:pt x="511" y="5673"/>
                    <a:pt x="1135" y="5673"/>
                  </a:cubicBezTo>
                  <a:cubicBezTo>
                    <a:pt x="1759" y="5673"/>
                    <a:pt x="2269" y="5162"/>
                    <a:pt x="2269" y="4538"/>
                  </a:cubicBezTo>
                  <a:lnTo>
                    <a:pt x="2269" y="1135"/>
                  </a:lnTo>
                  <a:cubicBezTo>
                    <a:pt x="2269" y="511"/>
                    <a:pt x="1759" y="0"/>
                    <a:pt x="11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" name="Google Shape;662;p21"/>
          <p:cNvSpPr txBox="1"/>
          <p:nvPr/>
        </p:nvSpPr>
        <p:spPr>
          <a:xfrm>
            <a:off x="5604700" y="2833928"/>
            <a:ext cx="1096500" cy="7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PROCURE MORE DATA</a:t>
            </a:r>
            <a:endParaRPr sz="10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63" name="Google Shape;663;p21"/>
          <p:cNvSpPr txBox="1"/>
          <p:nvPr/>
        </p:nvSpPr>
        <p:spPr>
          <a:xfrm>
            <a:off x="7185625" y="2833928"/>
            <a:ext cx="1096500" cy="7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434343"/>
                </a:solidFill>
                <a:latin typeface="Montserrat"/>
                <a:ea typeface="EB Garamond"/>
                <a:cs typeface="EB Garamond"/>
                <a:sym typeface="Montserrat"/>
              </a:rPr>
              <a:t>PIPELINE IMPLEMENTATION</a:t>
            </a:r>
            <a:endParaRPr sz="10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664" name="Google Shape;664;p21"/>
          <p:cNvGrpSpPr/>
          <p:nvPr/>
        </p:nvGrpSpPr>
        <p:grpSpPr>
          <a:xfrm>
            <a:off x="7559576" y="2255363"/>
            <a:ext cx="348578" cy="424832"/>
            <a:chOff x="-758687" y="3096512"/>
            <a:chExt cx="348578" cy="424832"/>
          </a:xfrm>
        </p:grpSpPr>
        <p:sp>
          <p:nvSpPr>
            <p:cNvPr id="665" name="Google Shape;665;p21"/>
            <p:cNvSpPr/>
            <p:nvPr/>
          </p:nvSpPr>
          <p:spPr>
            <a:xfrm>
              <a:off x="-758687" y="3096512"/>
              <a:ext cx="348578" cy="424832"/>
            </a:xfrm>
            <a:custGeom>
              <a:avLst/>
              <a:gdLst/>
              <a:ahLst/>
              <a:cxnLst/>
              <a:rect l="l" t="t" r="r" b="b"/>
              <a:pathLst>
                <a:path w="59459" h="72466" extrusionOk="0">
                  <a:moveTo>
                    <a:pt x="29735" y="3174"/>
                  </a:moveTo>
                  <a:cubicBezTo>
                    <a:pt x="37177" y="8540"/>
                    <a:pt x="45742" y="12114"/>
                    <a:pt x="54784" y="13634"/>
                  </a:cubicBezTo>
                  <a:lnTo>
                    <a:pt x="56633" y="13940"/>
                  </a:lnTo>
                  <a:lnTo>
                    <a:pt x="56622" y="23493"/>
                  </a:lnTo>
                  <a:cubicBezTo>
                    <a:pt x="56622" y="38820"/>
                    <a:pt x="52039" y="51253"/>
                    <a:pt x="42986" y="60443"/>
                  </a:cubicBezTo>
                  <a:cubicBezTo>
                    <a:pt x="37211" y="66285"/>
                    <a:pt x="31369" y="68883"/>
                    <a:pt x="29735" y="69541"/>
                  </a:cubicBezTo>
                  <a:cubicBezTo>
                    <a:pt x="28090" y="68883"/>
                    <a:pt x="22247" y="66285"/>
                    <a:pt x="16484" y="60443"/>
                  </a:cubicBezTo>
                  <a:cubicBezTo>
                    <a:pt x="7431" y="51253"/>
                    <a:pt x="2837" y="38820"/>
                    <a:pt x="2837" y="23493"/>
                  </a:cubicBezTo>
                  <a:lnTo>
                    <a:pt x="2837" y="13940"/>
                  </a:lnTo>
                  <a:lnTo>
                    <a:pt x="4686" y="13634"/>
                  </a:lnTo>
                  <a:cubicBezTo>
                    <a:pt x="13727" y="12114"/>
                    <a:pt x="22293" y="8540"/>
                    <a:pt x="29735" y="3174"/>
                  </a:cubicBezTo>
                  <a:close/>
                  <a:moveTo>
                    <a:pt x="29731" y="0"/>
                  </a:moveTo>
                  <a:cubicBezTo>
                    <a:pt x="29431" y="0"/>
                    <a:pt x="29134" y="94"/>
                    <a:pt x="28884" y="281"/>
                  </a:cubicBezTo>
                  <a:cubicBezTo>
                    <a:pt x="21612" y="5715"/>
                    <a:pt x="13149" y="9334"/>
                    <a:pt x="4209" y="10843"/>
                  </a:cubicBezTo>
                  <a:lnTo>
                    <a:pt x="1180" y="11342"/>
                  </a:lnTo>
                  <a:cubicBezTo>
                    <a:pt x="499" y="11456"/>
                    <a:pt x="0" y="12046"/>
                    <a:pt x="0" y="12738"/>
                  </a:cubicBezTo>
                  <a:lnTo>
                    <a:pt x="0" y="23493"/>
                  </a:lnTo>
                  <a:cubicBezTo>
                    <a:pt x="0" y="38150"/>
                    <a:pt x="4198" y="52082"/>
                    <a:pt x="14567" y="62530"/>
                  </a:cubicBezTo>
                  <a:cubicBezTo>
                    <a:pt x="21794" y="69825"/>
                    <a:pt x="28964" y="72287"/>
                    <a:pt x="29270" y="72389"/>
                  </a:cubicBezTo>
                  <a:cubicBezTo>
                    <a:pt x="29417" y="72440"/>
                    <a:pt x="29570" y="72465"/>
                    <a:pt x="29724" y="72465"/>
                  </a:cubicBezTo>
                  <a:cubicBezTo>
                    <a:pt x="29877" y="72465"/>
                    <a:pt x="30030" y="72440"/>
                    <a:pt x="30177" y="72389"/>
                  </a:cubicBezTo>
                  <a:cubicBezTo>
                    <a:pt x="30472" y="72287"/>
                    <a:pt x="37654" y="69825"/>
                    <a:pt x="44880" y="62530"/>
                  </a:cubicBezTo>
                  <a:cubicBezTo>
                    <a:pt x="55238" y="52082"/>
                    <a:pt x="59447" y="38150"/>
                    <a:pt x="59447" y="23493"/>
                  </a:cubicBezTo>
                  <a:lnTo>
                    <a:pt x="59458" y="12738"/>
                  </a:lnTo>
                  <a:cubicBezTo>
                    <a:pt x="59458" y="12046"/>
                    <a:pt x="58959" y="11456"/>
                    <a:pt x="58278" y="11342"/>
                  </a:cubicBezTo>
                  <a:lnTo>
                    <a:pt x="55261" y="10843"/>
                  </a:lnTo>
                  <a:cubicBezTo>
                    <a:pt x="46310" y="9334"/>
                    <a:pt x="37846" y="5715"/>
                    <a:pt x="30586" y="281"/>
                  </a:cubicBezTo>
                  <a:cubicBezTo>
                    <a:pt x="30331" y="94"/>
                    <a:pt x="30030" y="0"/>
                    <a:pt x="297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1"/>
            <p:cNvSpPr/>
            <p:nvPr/>
          </p:nvSpPr>
          <p:spPr>
            <a:xfrm>
              <a:off x="-725435" y="3267421"/>
              <a:ext cx="19159" cy="16632"/>
            </a:xfrm>
            <a:custGeom>
              <a:avLst/>
              <a:gdLst/>
              <a:ahLst/>
              <a:cxnLst/>
              <a:rect l="l" t="t" r="r" b="b"/>
              <a:pathLst>
                <a:path w="3268" h="2837" extrusionOk="0">
                  <a:moveTo>
                    <a:pt x="1419" y="1"/>
                  </a:moveTo>
                  <a:cubicBezTo>
                    <a:pt x="636" y="1"/>
                    <a:pt x="1" y="636"/>
                    <a:pt x="1" y="1419"/>
                  </a:cubicBezTo>
                  <a:cubicBezTo>
                    <a:pt x="1" y="2202"/>
                    <a:pt x="636" y="2837"/>
                    <a:pt x="1419" y="2837"/>
                  </a:cubicBezTo>
                  <a:cubicBezTo>
                    <a:pt x="1612" y="2837"/>
                    <a:pt x="1793" y="2803"/>
                    <a:pt x="1963" y="2735"/>
                  </a:cubicBezTo>
                  <a:cubicBezTo>
                    <a:pt x="3268" y="2179"/>
                    <a:pt x="3052" y="273"/>
                    <a:pt x="1657" y="23"/>
                  </a:cubicBezTo>
                  <a:cubicBezTo>
                    <a:pt x="1578" y="12"/>
                    <a:pt x="1498" y="1"/>
                    <a:pt x="14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1"/>
            <p:cNvSpPr/>
            <p:nvPr/>
          </p:nvSpPr>
          <p:spPr>
            <a:xfrm>
              <a:off x="-725364" y="3136980"/>
              <a:ext cx="282068" cy="348795"/>
            </a:xfrm>
            <a:custGeom>
              <a:avLst/>
              <a:gdLst/>
              <a:ahLst/>
              <a:cxnLst/>
              <a:rect l="l" t="t" r="r" b="b"/>
              <a:pathLst>
                <a:path w="48114" h="59496" extrusionOk="0">
                  <a:moveTo>
                    <a:pt x="24055" y="1"/>
                  </a:moveTo>
                  <a:cubicBezTo>
                    <a:pt x="23787" y="1"/>
                    <a:pt x="23518" y="77"/>
                    <a:pt x="23280" y="230"/>
                  </a:cubicBezTo>
                  <a:cubicBezTo>
                    <a:pt x="16552" y="4632"/>
                    <a:pt x="9030" y="7684"/>
                    <a:pt x="1135" y="9216"/>
                  </a:cubicBezTo>
                  <a:cubicBezTo>
                    <a:pt x="477" y="9352"/>
                    <a:pt x="0" y="9930"/>
                    <a:pt x="0" y="10611"/>
                  </a:cubicBezTo>
                  <a:cubicBezTo>
                    <a:pt x="0" y="10611"/>
                    <a:pt x="0" y="17577"/>
                    <a:pt x="11" y="18042"/>
                  </a:cubicBezTo>
                  <a:cubicBezTo>
                    <a:pt x="34" y="18813"/>
                    <a:pt x="658" y="19426"/>
                    <a:pt x="1429" y="19426"/>
                  </a:cubicBezTo>
                  <a:lnTo>
                    <a:pt x="1464" y="19426"/>
                  </a:lnTo>
                  <a:cubicBezTo>
                    <a:pt x="2246" y="19403"/>
                    <a:pt x="2859" y="18757"/>
                    <a:pt x="2848" y="17974"/>
                  </a:cubicBezTo>
                  <a:cubicBezTo>
                    <a:pt x="2836" y="17543"/>
                    <a:pt x="2836" y="11757"/>
                    <a:pt x="2836" y="11757"/>
                  </a:cubicBezTo>
                  <a:cubicBezTo>
                    <a:pt x="10369" y="10157"/>
                    <a:pt x="17550" y="7219"/>
                    <a:pt x="24051" y="3101"/>
                  </a:cubicBezTo>
                  <a:cubicBezTo>
                    <a:pt x="30574" y="7208"/>
                    <a:pt x="37755" y="10134"/>
                    <a:pt x="45288" y="11757"/>
                  </a:cubicBezTo>
                  <a:lnTo>
                    <a:pt x="45288" y="16590"/>
                  </a:lnTo>
                  <a:cubicBezTo>
                    <a:pt x="45288" y="37804"/>
                    <a:pt x="34840" y="51362"/>
                    <a:pt x="24051" y="56523"/>
                  </a:cubicBezTo>
                  <a:cubicBezTo>
                    <a:pt x="15191" y="52280"/>
                    <a:pt x="6966" y="42297"/>
                    <a:pt x="4061" y="28887"/>
                  </a:cubicBezTo>
                  <a:cubicBezTo>
                    <a:pt x="3952" y="28183"/>
                    <a:pt x="3349" y="27687"/>
                    <a:pt x="2669" y="27687"/>
                  </a:cubicBezTo>
                  <a:cubicBezTo>
                    <a:pt x="2571" y="27687"/>
                    <a:pt x="2471" y="27698"/>
                    <a:pt x="2371" y="27719"/>
                  </a:cubicBezTo>
                  <a:cubicBezTo>
                    <a:pt x="1566" y="27900"/>
                    <a:pt x="1078" y="28695"/>
                    <a:pt x="1293" y="29489"/>
                  </a:cubicBezTo>
                  <a:cubicBezTo>
                    <a:pt x="4504" y="44294"/>
                    <a:pt x="13863" y="55128"/>
                    <a:pt x="23472" y="59371"/>
                  </a:cubicBezTo>
                  <a:cubicBezTo>
                    <a:pt x="23654" y="59450"/>
                    <a:pt x="23847" y="59496"/>
                    <a:pt x="24040" y="59496"/>
                  </a:cubicBezTo>
                  <a:cubicBezTo>
                    <a:pt x="24244" y="59496"/>
                    <a:pt x="24437" y="59450"/>
                    <a:pt x="24618" y="59371"/>
                  </a:cubicBezTo>
                  <a:cubicBezTo>
                    <a:pt x="36859" y="53903"/>
                    <a:pt x="48113" y="39007"/>
                    <a:pt x="48113" y="16590"/>
                  </a:cubicBezTo>
                  <a:lnTo>
                    <a:pt x="48113" y="10600"/>
                  </a:lnTo>
                  <a:cubicBezTo>
                    <a:pt x="48113" y="9930"/>
                    <a:pt x="47637" y="9352"/>
                    <a:pt x="46967" y="9216"/>
                  </a:cubicBezTo>
                  <a:cubicBezTo>
                    <a:pt x="39083" y="7661"/>
                    <a:pt x="31573" y="4610"/>
                    <a:pt x="24822" y="230"/>
                  </a:cubicBezTo>
                  <a:cubicBezTo>
                    <a:pt x="24590" y="77"/>
                    <a:pt x="24323" y="1"/>
                    <a:pt x="24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1"/>
            <p:cNvSpPr/>
            <p:nvPr/>
          </p:nvSpPr>
          <p:spPr>
            <a:xfrm>
              <a:off x="-617559" y="3300679"/>
              <a:ext cx="58138" cy="49737"/>
            </a:xfrm>
            <a:custGeom>
              <a:avLst/>
              <a:gdLst/>
              <a:ahLst/>
              <a:cxnLst/>
              <a:rect l="l" t="t" r="r" b="b"/>
              <a:pathLst>
                <a:path w="9917" h="8484" extrusionOk="0">
                  <a:moveTo>
                    <a:pt x="5656" y="2814"/>
                  </a:moveTo>
                  <a:cubicBezTo>
                    <a:pt x="6384" y="2814"/>
                    <a:pt x="7080" y="3383"/>
                    <a:pt x="7080" y="4243"/>
                  </a:cubicBezTo>
                  <a:cubicBezTo>
                    <a:pt x="7080" y="5015"/>
                    <a:pt x="6445" y="5650"/>
                    <a:pt x="5662" y="5650"/>
                  </a:cubicBezTo>
                  <a:lnTo>
                    <a:pt x="5662" y="5661"/>
                  </a:lnTo>
                  <a:cubicBezTo>
                    <a:pt x="4403" y="5661"/>
                    <a:pt x="3767" y="4130"/>
                    <a:pt x="4664" y="3233"/>
                  </a:cubicBezTo>
                  <a:cubicBezTo>
                    <a:pt x="4953" y="2944"/>
                    <a:pt x="5308" y="2814"/>
                    <a:pt x="5656" y="2814"/>
                  </a:cubicBezTo>
                  <a:close/>
                  <a:moveTo>
                    <a:pt x="5683" y="0"/>
                  </a:moveTo>
                  <a:cubicBezTo>
                    <a:pt x="5676" y="0"/>
                    <a:pt x="5669" y="0"/>
                    <a:pt x="5662" y="0"/>
                  </a:cubicBezTo>
                  <a:cubicBezTo>
                    <a:pt x="1884" y="0"/>
                    <a:pt x="1" y="4572"/>
                    <a:pt x="2678" y="7249"/>
                  </a:cubicBezTo>
                  <a:cubicBezTo>
                    <a:pt x="3487" y="8058"/>
                    <a:pt x="4567" y="8484"/>
                    <a:pt x="5664" y="8484"/>
                  </a:cubicBezTo>
                  <a:cubicBezTo>
                    <a:pt x="6214" y="8484"/>
                    <a:pt x="6769" y="8377"/>
                    <a:pt x="7296" y="8157"/>
                  </a:cubicBezTo>
                  <a:cubicBezTo>
                    <a:pt x="8884" y="7499"/>
                    <a:pt x="9916" y="5956"/>
                    <a:pt x="9916" y="4243"/>
                  </a:cubicBezTo>
                  <a:cubicBezTo>
                    <a:pt x="9916" y="1902"/>
                    <a:pt x="8022" y="0"/>
                    <a:pt x="56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1"/>
            <p:cNvSpPr/>
            <p:nvPr/>
          </p:nvSpPr>
          <p:spPr>
            <a:xfrm>
              <a:off x="-642433" y="3217672"/>
              <a:ext cx="116201" cy="166014"/>
            </a:xfrm>
            <a:custGeom>
              <a:avLst/>
              <a:gdLst/>
              <a:ahLst/>
              <a:cxnLst/>
              <a:rect l="l" t="t" r="r" b="b"/>
              <a:pathLst>
                <a:path w="19821" h="28318" extrusionOk="0">
                  <a:moveTo>
                    <a:pt x="9905" y="2905"/>
                  </a:moveTo>
                  <a:cubicBezTo>
                    <a:pt x="12219" y="2905"/>
                    <a:pt x="14114" y="4754"/>
                    <a:pt x="14159" y="7080"/>
                  </a:cubicBezTo>
                  <a:lnTo>
                    <a:pt x="14159" y="8498"/>
                  </a:lnTo>
                  <a:lnTo>
                    <a:pt x="5662" y="8498"/>
                  </a:lnTo>
                  <a:lnTo>
                    <a:pt x="5662" y="7080"/>
                  </a:lnTo>
                  <a:cubicBezTo>
                    <a:pt x="5707" y="4754"/>
                    <a:pt x="7591" y="2905"/>
                    <a:pt x="9905" y="2905"/>
                  </a:cubicBezTo>
                  <a:close/>
                  <a:moveTo>
                    <a:pt x="16984" y="11323"/>
                  </a:moveTo>
                  <a:lnTo>
                    <a:pt x="16984" y="25470"/>
                  </a:lnTo>
                  <a:lnTo>
                    <a:pt x="2837" y="25470"/>
                  </a:lnTo>
                  <a:lnTo>
                    <a:pt x="2837" y="11323"/>
                  </a:lnTo>
                  <a:close/>
                  <a:moveTo>
                    <a:pt x="9905" y="1"/>
                  </a:moveTo>
                  <a:cubicBezTo>
                    <a:pt x="6002" y="1"/>
                    <a:pt x="2837" y="3166"/>
                    <a:pt x="2837" y="7080"/>
                  </a:cubicBezTo>
                  <a:lnTo>
                    <a:pt x="2837" y="8498"/>
                  </a:lnTo>
                  <a:lnTo>
                    <a:pt x="1419" y="8498"/>
                  </a:lnTo>
                  <a:cubicBezTo>
                    <a:pt x="625" y="8498"/>
                    <a:pt x="1" y="9122"/>
                    <a:pt x="1" y="9916"/>
                  </a:cubicBezTo>
                  <a:lnTo>
                    <a:pt x="1" y="26899"/>
                  </a:lnTo>
                  <a:cubicBezTo>
                    <a:pt x="1" y="27682"/>
                    <a:pt x="625" y="28317"/>
                    <a:pt x="1419" y="28317"/>
                  </a:cubicBezTo>
                  <a:lnTo>
                    <a:pt x="18402" y="28317"/>
                  </a:lnTo>
                  <a:cubicBezTo>
                    <a:pt x="19185" y="28317"/>
                    <a:pt x="19820" y="27682"/>
                    <a:pt x="19820" y="26899"/>
                  </a:cubicBezTo>
                  <a:lnTo>
                    <a:pt x="19820" y="9905"/>
                  </a:lnTo>
                  <a:cubicBezTo>
                    <a:pt x="19820" y="9111"/>
                    <a:pt x="19185" y="8487"/>
                    <a:pt x="18402" y="8487"/>
                  </a:cubicBezTo>
                  <a:lnTo>
                    <a:pt x="16984" y="8487"/>
                  </a:lnTo>
                  <a:lnTo>
                    <a:pt x="16984" y="7069"/>
                  </a:lnTo>
                  <a:cubicBezTo>
                    <a:pt x="16961" y="3166"/>
                    <a:pt x="13808" y="12"/>
                    <a:pt x="99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" name="Google Shape;670;p21"/>
          <p:cNvSpPr txBox="1"/>
          <p:nvPr/>
        </p:nvSpPr>
        <p:spPr>
          <a:xfrm>
            <a:off x="2442850" y="2833928"/>
            <a:ext cx="1096500" cy="51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accent4"/>
                </a:solidFill>
              </a:rPr>
              <a:t>Neural Network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accent4"/>
                </a:solidFill>
              </a:rPr>
              <a:t>Gradient</a:t>
            </a:r>
          </a:p>
        </p:txBody>
      </p:sp>
      <p:grpSp>
        <p:nvGrpSpPr>
          <p:cNvPr id="671" name="Google Shape;671;p21"/>
          <p:cNvGrpSpPr/>
          <p:nvPr/>
        </p:nvGrpSpPr>
        <p:grpSpPr>
          <a:xfrm>
            <a:off x="2778006" y="2270181"/>
            <a:ext cx="426192" cy="395197"/>
            <a:chOff x="-1953781" y="2930362"/>
            <a:chExt cx="426192" cy="395197"/>
          </a:xfrm>
        </p:grpSpPr>
        <p:sp>
          <p:nvSpPr>
            <p:cNvPr id="672" name="Google Shape;672;p21"/>
            <p:cNvSpPr/>
            <p:nvPr/>
          </p:nvSpPr>
          <p:spPr>
            <a:xfrm>
              <a:off x="-1806333" y="2930362"/>
              <a:ext cx="113469" cy="98097"/>
            </a:xfrm>
            <a:custGeom>
              <a:avLst/>
              <a:gdLst/>
              <a:ahLst/>
              <a:cxnLst/>
              <a:rect l="l" t="t" r="r" b="b"/>
              <a:pathLst>
                <a:path w="19355" h="16733" extrusionOk="0">
                  <a:moveTo>
                    <a:pt x="13428" y="2822"/>
                  </a:moveTo>
                  <a:cubicBezTo>
                    <a:pt x="13931" y="2822"/>
                    <a:pt x="14430" y="2969"/>
                    <a:pt x="14851" y="3255"/>
                  </a:cubicBezTo>
                  <a:cubicBezTo>
                    <a:pt x="15531" y="3720"/>
                    <a:pt x="16019" y="4503"/>
                    <a:pt x="16223" y="5456"/>
                  </a:cubicBezTo>
                  <a:cubicBezTo>
                    <a:pt x="16450" y="6522"/>
                    <a:pt x="16303" y="7623"/>
                    <a:pt x="15804" y="8587"/>
                  </a:cubicBezTo>
                  <a:cubicBezTo>
                    <a:pt x="15021" y="10164"/>
                    <a:pt x="11334" y="12649"/>
                    <a:pt x="9677" y="13658"/>
                  </a:cubicBezTo>
                  <a:cubicBezTo>
                    <a:pt x="8021" y="12649"/>
                    <a:pt x="4334" y="10164"/>
                    <a:pt x="3540" y="8587"/>
                  </a:cubicBezTo>
                  <a:cubicBezTo>
                    <a:pt x="3052" y="7623"/>
                    <a:pt x="2905" y="6522"/>
                    <a:pt x="3120" y="5456"/>
                  </a:cubicBezTo>
                  <a:cubicBezTo>
                    <a:pt x="3336" y="4503"/>
                    <a:pt x="3824" y="3720"/>
                    <a:pt x="4504" y="3255"/>
                  </a:cubicBezTo>
                  <a:cubicBezTo>
                    <a:pt x="4898" y="2982"/>
                    <a:pt x="5366" y="2835"/>
                    <a:pt x="5836" y="2835"/>
                  </a:cubicBezTo>
                  <a:cubicBezTo>
                    <a:pt x="5853" y="2835"/>
                    <a:pt x="5871" y="2835"/>
                    <a:pt x="5888" y="2835"/>
                  </a:cubicBezTo>
                  <a:cubicBezTo>
                    <a:pt x="6115" y="2835"/>
                    <a:pt x="6353" y="2858"/>
                    <a:pt x="6569" y="2903"/>
                  </a:cubicBezTo>
                  <a:cubicBezTo>
                    <a:pt x="7102" y="3028"/>
                    <a:pt x="7363" y="3301"/>
                    <a:pt x="8135" y="4117"/>
                  </a:cubicBezTo>
                  <a:cubicBezTo>
                    <a:pt x="8293" y="4288"/>
                    <a:pt x="8475" y="4469"/>
                    <a:pt x="8656" y="4662"/>
                  </a:cubicBezTo>
                  <a:cubicBezTo>
                    <a:pt x="8934" y="4951"/>
                    <a:pt x="9306" y="5096"/>
                    <a:pt x="9677" y="5096"/>
                  </a:cubicBezTo>
                  <a:cubicBezTo>
                    <a:pt x="10049" y="5096"/>
                    <a:pt x="10421" y="4951"/>
                    <a:pt x="10698" y="4662"/>
                  </a:cubicBezTo>
                  <a:cubicBezTo>
                    <a:pt x="10880" y="4469"/>
                    <a:pt x="11050" y="4288"/>
                    <a:pt x="11220" y="4117"/>
                  </a:cubicBezTo>
                  <a:cubicBezTo>
                    <a:pt x="11992" y="3301"/>
                    <a:pt x="12253" y="3028"/>
                    <a:pt x="12786" y="2903"/>
                  </a:cubicBezTo>
                  <a:cubicBezTo>
                    <a:pt x="12997" y="2849"/>
                    <a:pt x="13213" y="2822"/>
                    <a:pt x="13428" y="2822"/>
                  </a:cubicBezTo>
                  <a:close/>
                  <a:moveTo>
                    <a:pt x="5903" y="0"/>
                  </a:moveTo>
                  <a:cubicBezTo>
                    <a:pt x="4841" y="0"/>
                    <a:pt x="3794" y="321"/>
                    <a:pt x="2905" y="929"/>
                  </a:cubicBezTo>
                  <a:cubicBezTo>
                    <a:pt x="1623" y="1803"/>
                    <a:pt x="715" y="3210"/>
                    <a:pt x="352" y="4877"/>
                  </a:cubicBezTo>
                  <a:cubicBezTo>
                    <a:pt x="0" y="6568"/>
                    <a:pt x="227" y="8326"/>
                    <a:pt x="1010" y="9869"/>
                  </a:cubicBezTo>
                  <a:cubicBezTo>
                    <a:pt x="1645" y="11151"/>
                    <a:pt x="3154" y="12626"/>
                    <a:pt x="5605" y="14373"/>
                  </a:cubicBezTo>
                  <a:cubicBezTo>
                    <a:pt x="6524" y="15031"/>
                    <a:pt x="7374" y="15576"/>
                    <a:pt x="7930" y="15927"/>
                  </a:cubicBezTo>
                  <a:cubicBezTo>
                    <a:pt x="9076" y="16642"/>
                    <a:pt x="9246" y="16733"/>
                    <a:pt x="9677" y="16733"/>
                  </a:cubicBezTo>
                  <a:cubicBezTo>
                    <a:pt x="10109" y="16733"/>
                    <a:pt x="10279" y="16642"/>
                    <a:pt x="11425" y="15927"/>
                  </a:cubicBezTo>
                  <a:cubicBezTo>
                    <a:pt x="11980" y="15587"/>
                    <a:pt x="12831" y="15042"/>
                    <a:pt x="13750" y="14384"/>
                  </a:cubicBezTo>
                  <a:cubicBezTo>
                    <a:pt x="16201" y="12626"/>
                    <a:pt x="17710" y="11151"/>
                    <a:pt x="18345" y="9881"/>
                  </a:cubicBezTo>
                  <a:cubicBezTo>
                    <a:pt x="19128" y="8338"/>
                    <a:pt x="19355" y="6568"/>
                    <a:pt x="19003" y="4877"/>
                  </a:cubicBezTo>
                  <a:cubicBezTo>
                    <a:pt x="18640" y="3210"/>
                    <a:pt x="17732" y="1803"/>
                    <a:pt x="16450" y="929"/>
                  </a:cubicBezTo>
                  <a:cubicBezTo>
                    <a:pt x="15561" y="321"/>
                    <a:pt x="14514" y="0"/>
                    <a:pt x="13456" y="0"/>
                  </a:cubicBezTo>
                  <a:cubicBezTo>
                    <a:pt x="13015" y="0"/>
                    <a:pt x="12573" y="56"/>
                    <a:pt x="12139" y="169"/>
                  </a:cubicBezTo>
                  <a:cubicBezTo>
                    <a:pt x="11039" y="419"/>
                    <a:pt x="10347" y="975"/>
                    <a:pt x="9677" y="1644"/>
                  </a:cubicBezTo>
                  <a:cubicBezTo>
                    <a:pt x="9008" y="975"/>
                    <a:pt x="8316" y="430"/>
                    <a:pt x="7227" y="169"/>
                  </a:cubicBezTo>
                  <a:cubicBezTo>
                    <a:pt x="6790" y="56"/>
                    <a:pt x="6345" y="0"/>
                    <a:pt x="59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1"/>
            <p:cNvSpPr/>
            <p:nvPr/>
          </p:nvSpPr>
          <p:spPr>
            <a:xfrm>
              <a:off x="-1824360" y="3180545"/>
              <a:ext cx="16638" cy="16649"/>
            </a:xfrm>
            <a:custGeom>
              <a:avLst/>
              <a:gdLst/>
              <a:ahLst/>
              <a:cxnLst/>
              <a:rect l="l" t="t" r="r" b="b"/>
              <a:pathLst>
                <a:path w="2838" h="2840" extrusionOk="0">
                  <a:moveTo>
                    <a:pt x="1425" y="1"/>
                  </a:moveTo>
                  <a:cubicBezTo>
                    <a:pt x="1331" y="1"/>
                    <a:pt x="1238" y="9"/>
                    <a:pt x="1147" y="26"/>
                  </a:cubicBezTo>
                  <a:cubicBezTo>
                    <a:pt x="1056" y="37"/>
                    <a:pt x="965" y="71"/>
                    <a:pt x="886" y="106"/>
                  </a:cubicBezTo>
                  <a:cubicBezTo>
                    <a:pt x="704" y="174"/>
                    <a:pt x="557" y="276"/>
                    <a:pt x="421" y="412"/>
                  </a:cubicBezTo>
                  <a:cubicBezTo>
                    <a:pt x="160" y="673"/>
                    <a:pt x="1" y="1036"/>
                    <a:pt x="1" y="1410"/>
                  </a:cubicBezTo>
                  <a:cubicBezTo>
                    <a:pt x="1" y="1512"/>
                    <a:pt x="12" y="1603"/>
                    <a:pt x="35" y="1694"/>
                  </a:cubicBezTo>
                  <a:cubicBezTo>
                    <a:pt x="46" y="1785"/>
                    <a:pt x="80" y="1875"/>
                    <a:pt x="114" y="1966"/>
                  </a:cubicBezTo>
                  <a:cubicBezTo>
                    <a:pt x="148" y="2045"/>
                    <a:pt x="194" y="2125"/>
                    <a:pt x="239" y="2204"/>
                  </a:cubicBezTo>
                  <a:cubicBezTo>
                    <a:pt x="341" y="2363"/>
                    <a:pt x="477" y="2499"/>
                    <a:pt x="636" y="2601"/>
                  </a:cubicBezTo>
                  <a:cubicBezTo>
                    <a:pt x="716" y="2647"/>
                    <a:pt x="795" y="2692"/>
                    <a:pt x="886" y="2726"/>
                  </a:cubicBezTo>
                  <a:cubicBezTo>
                    <a:pt x="965" y="2760"/>
                    <a:pt x="1056" y="2794"/>
                    <a:pt x="1147" y="2806"/>
                  </a:cubicBezTo>
                  <a:cubicBezTo>
                    <a:pt x="1238" y="2828"/>
                    <a:pt x="1328" y="2840"/>
                    <a:pt x="1419" y="2840"/>
                  </a:cubicBezTo>
                  <a:cubicBezTo>
                    <a:pt x="1510" y="2840"/>
                    <a:pt x="1612" y="2828"/>
                    <a:pt x="1703" y="2806"/>
                  </a:cubicBezTo>
                  <a:cubicBezTo>
                    <a:pt x="1793" y="2794"/>
                    <a:pt x="1884" y="2760"/>
                    <a:pt x="1964" y="2726"/>
                  </a:cubicBezTo>
                  <a:cubicBezTo>
                    <a:pt x="2054" y="2692"/>
                    <a:pt x="2134" y="2647"/>
                    <a:pt x="2213" y="2601"/>
                  </a:cubicBezTo>
                  <a:cubicBezTo>
                    <a:pt x="2293" y="2545"/>
                    <a:pt x="2361" y="2488"/>
                    <a:pt x="2429" y="2420"/>
                  </a:cubicBezTo>
                  <a:cubicBezTo>
                    <a:pt x="2485" y="2352"/>
                    <a:pt x="2554" y="2284"/>
                    <a:pt x="2599" y="2204"/>
                  </a:cubicBezTo>
                  <a:cubicBezTo>
                    <a:pt x="2656" y="2125"/>
                    <a:pt x="2701" y="2045"/>
                    <a:pt x="2735" y="1966"/>
                  </a:cubicBezTo>
                  <a:cubicBezTo>
                    <a:pt x="2769" y="1875"/>
                    <a:pt x="2792" y="1785"/>
                    <a:pt x="2814" y="1694"/>
                  </a:cubicBezTo>
                  <a:cubicBezTo>
                    <a:pt x="2837" y="1603"/>
                    <a:pt x="2837" y="1512"/>
                    <a:pt x="2837" y="1410"/>
                  </a:cubicBezTo>
                  <a:cubicBezTo>
                    <a:pt x="2837" y="1036"/>
                    <a:pt x="2690" y="673"/>
                    <a:pt x="2429" y="412"/>
                  </a:cubicBezTo>
                  <a:cubicBezTo>
                    <a:pt x="2293" y="276"/>
                    <a:pt x="2134" y="174"/>
                    <a:pt x="1964" y="106"/>
                  </a:cubicBezTo>
                  <a:cubicBezTo>
                    <a:pt x="1884" y="71"/>
                    <a:pt x="1793" y="37"/>
                    <a:pt x="1703" y="26"/>
                  </a:cubicBezTo>
                  <a:cubicBezTo>
                    <a:pt x="1612" y="9"/>
                    <a:pt x="1518" y="1"/>
                    <a:pt x="14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1"/>
            <p:cNvSpPr/>
            <p:nvPr/>
          </p:nvSpPr>
          <p:spPr>
            <a:xfrm>
              <a:off x="-1953781" y="3020410"/>
              <a:ext cx="426192" cy="305149"/>
            </a:xfrm>
            <a:custGeom>
              <a:avLst/>
              <a:gdLst/>
              <a:ahLst/>
              <a:cxnLst/>
              <a:rect l="l" t="t" r="r" b="b"/>
              <a:pathLst>
                <a:path w="72698" h="52051" extrusionOk="0">
                  <a:moveTo>
                    <a:pt x="36099" y="5752"/>
                  </a:moveTo>
                  <a:lnTo>
                    <a:pt x="36099" y="8622"/>
                  </a:lnTo>
                  <a:lnTo>
                    <a:pt x="33558" y="10483"/>
                  </a:lnTo>
                  <a:lnTo>
                    <a:pt x="33558" y="5752"/>
                  </a:lnTo>
                  <a:close/>
                  <a:moveTo>
                    <a:pt x="48295" y="3177"/>
                  </a:moveTo>
                  <a:lnTo>
                    <a:pt x="65879" y="16087"/>
                  </a:lnTo>
                  <a:lnTo>
                    <a:pt x="65879" y="19649"/>
                  </a:lnTo>
                  <a:lnTo>
                    <a:pt x="49134" y="7352"/>
                  </a:lnTo>
                  <a:cubicBezTo>
                    <a:pt x="48885" y="7170"/>
                    <a:pt x="48590" y="7079"/>
                    <a:pt x="48295" y="7079"/>
                  </a:cubicBezTo>
                  <a:cubicBezTo>
                    <a:pt x="48000" y="7079"/>
                    <a:pt x="47705" y="7170"/>
                    <a:pt x="47455" y="7352"/>
                  </a:cubicBezTo>
                  <a:lnTo>
                    <a:pt x="30710" y="19615"/>
                  </a:lnTo>
                  <a:lnTo>
                    <a:pt x="30710" y="16087"/>
                  </a:lnTo>
                  <a:lnTo>
                    <a:pt x="48295" y="3177"/>
                  </a:lnTo>
                  <a:close/>
                  <a:moveTo>
                    <a:pt x="9507" y="16632"/>
                  </a:moveTo>
                  <a:lnTo>
                    <a:pt x="9507" y="36417"/>
                  </a:lnTo>
                  <a:lnTo>
                    <a:pt x="2836" y="36417"/>
                  </a:lnTo>
                  <a:lnTo>
                    <a:pt x="2836" y="16632"/>
                  </a:lnTo>
                  <a:close/>
                  <a:moveTo>
                    <a:pt x="52231" y="27216"/>
                  </a:moveTo>
                  <a:lnTo>
                    <a:pt x="52231" y="40036"/>
                  </a:lnTo>
                  <a:lnTo>
                    <a:pt x="52061" y="40036"/>
                  </a:lnTo>
                  <a:cubicBezTo>
                    <a:pt x="51766" y="38709"/>
                    <a:pt x="51029" y="37529"/>
                    <a:pt x="49985" y="36689"/>
                  </a:cubicBezTo>
                  <a:lnTo>
                    <a:pt x="44358" y="31777"/>
                  </a:lnTo>
                  <a:lnTo>
                    <a:pt x="44358" y="27216"/>
                  </a:lnTo>
                  <a:close/>
                  <a:moveTo>
                    <a:pt x="48295" y="10256"/>
                  </a:moveTo>
                  <a:lnTo>
                    <a:pt x="63247" y="21238"/>
                  </a:lnTo>
                  <a:lnTo>
                    <a:pt x="63247" y="40036"/>
                  </a:lnTo>
                  <a:lnTo>
                    <a:pt x="55068" y="40036"/>
                  </a:lnTo>
                  <a:lnTo>
                    <a:pt x="55068" y="25798"/>
                  </a:lnTo>
                  <a:cubicBezTo>
                    <a:pt x="55068" y="25004"/>
                    <a:pt x="54432" y="24380"/>
                    <a:pt x="53649" y="24380"/>
                  </a:cubicBezTo>
                  <a:lnTo>
                    <a:pt x="42940" y="24380"/>
                  </a:lnTo>
                  <a:cubicBezTo>
                    <a:pt x="42157" y="24380"/>
                    <a:pt x="41522" y="25004"/>
                    <a:pt x="41522" y="25798"/>
                  </a:cubicBezTo>
                  <a:lnTo>
                    <a:pt x="41522" y="29304"/>
                  </a:lnTo>
                  <a:lnTo>
                    <a:pt x="32741" y="21646"/>
                  </a:lnTo>
                  <a:lnTo>
                    <a:pt x="48295" y="10256"/>
                  </a:lnTo>
                  <a:close/>
                  <a:moveTo>
                    <a:pt x="17180" y="19198"/>
                  </a:moveTo>
                  <a:cubicBezTo>
                    <a:pt x="21367" y="19198"/>
                    <a:pt x="26334" y="19728"/>
                    <a:pt x="28759" y="21941"/>
                  </a:cubicBezTo>
                  <a:lnTo>
                    <a:pt x="28782" y="21964"/>
                  </a:lnTo>
                  <a:lnTo>
                    <a:pt x="48147" y="38845"/>
                  </a:lnTo>
                  <a:cubicBezTo>
                    <a:pt x="48159" y="38856"/>
                    <a:pt x="48170" y="38867"/>
                    <a:pt x="48193" y="38879"/>
                  </a:cubicBezTo>
                  <a:cubicBezTo>
                    <a:pt x="49543" y="39979"/>
                    <a:pt x="49758" y="41965"/>
                    <a:pt x="48669" y="43326"/>
                  </a:cubicBezTo>
                  <a:cubicBezTo>
                    <a:pt x="48041" y="44111"/>
                    <a:pt x="47119" y="44519"/>
                    <a:pt x="46187" y="44519"/>
                  </a:cubicBezTo>
                  <a:cubicBezTo>
                    <a:pt x="45503" y="44519"/>
                    <a:pt x="44814" y="44299"/>
                    <a:pt x="44233" y="43848"/>
                  </a:cubicBezTo>
                  <a:lnTo>
                    <a:pt x="28022" y="30699"/>
                  </a:lnTo>
                  <a:cubicBezTo>
                    <a:pt x="27764" y="30495"/>
                    <a:pt x="27453" y="30395"/>
                    <a:pt x="27144" y="30395"/>
                  </a:cubicBezTo>
                  <a:cubicBezTo>
                    <a:pt x="26734" y="30395"/>
                    <a:pt x="26326" y="30572"/>
                    <a:pt x="26048" y="30915"/>
                  </a:cubicBezTo>
                  <a:cubicBezTo>
                    <a:pt x="25560" y="31527"/>
                    <a:pt x="25639" y="32401"/>
                    <a:pt x="26240" y="32900"/>
                  </a:cubicBezTo>
                  <a:lnTo>
                    <a:pt x="42452" y="46049"/>
                  </a:lnTo>
                  <a:cubicBezTo>
                    <a:pt x="43507" y="46900"/>
                    <a:pt x="44835" y="47365"/>
                    <a:pt x="46196" y="47365"/>
                  </a:cubicBezTo>
                  <a:cubicBezTo>
                    <a:pt x="46423" y="47365"/>
                    <a:pt x="46650" y="47353"/>
                    <a:pt x="46865" y="47331"/>
                  </a:cubicBezTo>
                  <a:cubicBezTo>
                    <a:pt x="49350" y="47058"/>
                    <a:pt x="51403" y="45277"/>
                    <a:pt x="52027" y="42861"/>
                  </a:cubicBezTo>
                  <a:lnTo>
                    <a:pt x="66503" y="42861"/>
                  </a:lnTo>
                  <a:cubicBezTo>
                    <a:pt x="68262" y="42861"/>
                    <a:pt x="69725" y="44245"/>
                    <a:pt x="69770" y="45947"/>
                  </a:cubicBezTo>
                  <a:cubicBezTo>
                    <a:pt x="69793" y="46809"/>
                    <a:pt x="69475" y="47637"/>
                    <a:pt x="68874" y="48250"/>
                  </a:cubicBezTo>
                  <a:cubicBezTo>
                    <a:pt x="68273" y="48874"/>
                    <a:pt x="67456" y="49214"/>
                    <a:pt x="66605" y="49214"/>
                  </a:cubicBezTo>
                  <a:lnTo>
                    <a:pt x="29712" y="49203"/>
                  </a:lnTo>
                  <a:cubicBezTo>
                    <a:pt x="21793" y="49203"/>
                    <a:pt x="19150" y="43496"/>
                    <a:pt x="18322" y="38709"/>
                  </a:cubicBezTo>
                  <a:cubicBezTo>
                    <a:pt x="17981" y="36769"/>
                    <a:pt x="17641" y="35226"/>
                    <a:pt x="17312" y="34148"/>
                  </a:cubicBezTo>
                  <a:cubicBezTo>
                    <a:pt x="17029" y="33252"/>
                    <a:pt x="16518" y="31573"/>
                    <a:pt x="15077" y="31573"/>
                  </a:cubicBezTo>
                  <a:lnTo>
                    <a:pt x="12343" y="31573"/>
                  </a:lnTo>
                  <a:lnTo>
                    <a:pt x="12343" y="19411"/>
                  </a:lnTo>
                  <a:cubicBezTo>
                    <a:pt x="13605" y="19303"/>
                    <a:pt x="15315" y="19198"/>
                    <a:pt x="17180" y="19198"/>
                  </a:cubicBezTo>
                  <a:close/>
                  <a:moveTo>
                    <a:pt x="48295" y="0"/>
                  </a:moveTo>
                  <a:cubicBezTo>
                    <a:pt x="48000" y="0"/>
                    <a:pt x="47705" y="91"/>
                    <a:pt x="47455" y="272"/>
                  </a:cubicBezTo>
                  <a:lnTo>
                    <a:pt x="38935" y="6535"/>
                  </a:lnTo>
                  <a:lnTo>
                    <a:pt x="38935" y="4334"/>
                  </a:lnTo>
                  <a:cubicBezTo>
                    <a:pt x="38935" y="3551"/>
                    <a:pt x="38300" y="2916"/>
                    <a:pt x="37517" y="2916"/>
                  </a:cubicBezTo>
                  <a:lnTo>
                    <a:pt x="32140" y="2916"/>
                  </a:lnTo>
                  <a:cubicBezTo>
                    <a:pt x="31357" y="2916"/>
                    <a:pt x="30722" y="3551"/>
                    <a:pt x="30722" y="4334"/>
                  </a:cubicBezTo>
                  <a:lnTo>
                    <a:pt x="30722" y="12559"/>
                  </a:lnTo>
                  <a:lnTo>
                    <a:pt x="28453" y="14226"/>
                  </a:lnTo>
                  <a:cubicBezTo>
                    <a:pt x="28090" y="14499"/>
                    <a:pt x="27874" y="14919"/>
                    <a:pt x="27874" y="15372"/>
                  </a:cubicBezTo>
                  <a:lnTo>
                    <a:pt x="27874" y="18095"/>
                  </a:lnTo>
                  <a:cubicBezTo>
                    <a:pt x="24746" y="16734"/>
                    <a:pt x="20638" y="16357"/>
                    <a:pt x="17038" y="16357"/>
                  </a:cubicBezTo>
                  <a:cubicBezTo>
                    <a:pt x="15298" y="16357"/>
                    <a:pt x="13677" y="16445"/>
                    <a:pt x="12343" y="16552"/>
                  </a:cubicBezTo>
                  <a:lnTo>
                    <a:pt x="12343" y="15213"/>
                  </a:lnTo>
                  <a:cubicBezTo>
                    <a:pt x="12343" y="14431"/>
                    <a:pt x="11708" y="13795"/>
                    <a:pt x="10925" y="13795"/>
                  </a:cubicBezTo>
                  <a:lnTo>
                    <a:pt x="1418" y="13795"/>
                  </a:lnTo>
                  <a:cubicBezTo>
                    <a:pt x="635" y="13795"/>
                    <a:pt x="0" y="14431"/>
                    <a:pt x="0" y="15213"/>
                  </a:cubicBezTo>
                  <a:lnTo>
                    <a:pt x="0" y="37835"/>
                  </a:lnTo>
                  <a:cubicBezTo>
                    <a:pt x="0" y="38618"/>
                    <a:pt x="635" y="39253"/>
                    <a:pt x="1418" y="39253"/>
                  </a:cubicBezTo>
                  <a:lnTo>
                    <a:pt x="10925" y="39253"/>
                  </a:lnTo>
                  <a:cubicBezTo>
                    <a:pt x="11708" y="39253"/>
                    <a:pt x="12343" y="38618"/>
                    <a:pt x="12343" y="37835"/>
                  </a:cubicBezTo>
                  <a:lnTo>
                    <a:pt x="12343" y="34409"/>
                  </a:lnTo>
                  <a:lnTo>
                    <a:pt x="14408" y="34409"/>
                  </a:lnTo>
                  <a:cubicBezTo>
                    <a:pt x="14612" y="34965"/>
                    <a:pt x="15020" y="36269"/>
                    <a:pt x="15520" y="39185"/>
                  </a:cubicBezTo>
                  <a:cubicBezTo>
                    <a:pt x="16938" y="47478"/>
                    <a:pt x="21986" y="52039"/>
                    <a:pt x="29712" y="52039"/>
                  </a:cubicBezTo>
                  <a:lnTo>
                    <a:pt x="66594" y="52050"/>
                  </a:lnTo>
                  <a:cubicBezTo>
                    <a:pt x="69986" y="52050"/>
                    <a:pt x="72697" y="49259"/>
                    <a:pt x="72607" y="45879"/>
                  </a:cubicBezTo>
                  <a:cubicBezTo>
                    <a:pt x="72516" y="42657"/>
                    <a:pt x="69782" y="40036"/>
                    <a:pt x="66514" y="40036"/>
                  </a:cubicBezTo>
                  <a:lnTo>
                    <a:pt x="66083" y="40036"/>
                  </a:lnTo>
                  <a:lnTo>
                    <a:pt x="66083" y="23325"/>
                  </a:lnTo>
                  <a:lnTo>
                    <a:pt x="66458" y="23597"/>
                  </a:lnTo>
                  <a:cubicBezTo>
                    <a:pt x="66717" y="23787"/>
                    <a:pt x="67006" y="23873"/>
                    <a:pt x="67288" y="23873"/>
                  </a:cubicBezTo>
                  <a:cubicBezTo>
                    <a:pt x="68020" y="23873"/>
                    <a:pt x="68707" y="23298"/>
                    <a:pt x="68715" y="22463"/>
                  </a:cubicBezTo>
                  <a:lnTo>
                    <a:pt x="68715" y="15372"/>
                  </a:lnTo>
                  <a:cubicBezTo>
                    <a:pt x="68715" y="14919"/>
                    <a:pt x="68500" y="14499"/>
                    <a:pt x="68137" y="14226"/>
                  </a:cubicBezTo>
                  <a:lnTo>
                    <a:pt x="49134" y="272"/>
                  </a:lnTo>
                  <a:cubicBezTo>
                    <a:pt x="48885" y="91"/>
                    <a:pt x="48590" y="0"/>
                    <a:pt x="482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21"/>
          <p:cNvSpPr txBox="1"/>
          <p:nvPr/>
        </p:nvSpPr>
        <p:spPr>
          <a:xfrm>
            <a:off x="4023775" y="2833928"/>
            <a:ext cx="1096500" cy="7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434343"/>
                </a:solidFill>
                <a:latin typeface="Montserrat"/>
                <a:ea typeface="EB Garamond"/>
                <a:cs typeface="EB Garamond"/>
                <a:sym typeface="Montserrat"/>
              </a:rPr>
              <a:t>THOROUGH FEATURE SELECTION</a:t>
            </a:r>
            <a:br>
              <a:rPr lang="en" sz="1000" dirty="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</a:br>
            <a:endParaRPr sz="10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676" name="Google Shape;676;p21"/>
          <p:cNvGrpSpPr/>
          <p:nvPr/>
        </p:nvGrpSpPr>
        <p:grpSpPr>
          <a:xfrm>
            <a:off x="4382467" y="2254979"/>
            <a:ext cx="379104" cy="425600"/>
            <a:chOff x="-1073808" y="2303972"/>
            <a:chExt cx="379104" cy="425600"/>
          </a:xfrm>
        </p:grpSpPr>
        <p:sp>
          <p:nvSpPr>
            <p:cNvPr id="677" name="Google Shape;677;p21"/>
            <p:cNvSpPr/>
            <p:nvPr/>
          </p:nvSpPr>
          <p:spPr>
            <a:xfrm>
              <a:off x="-1073808" y="2303972"/>
              <a:ext cx="139744" cy="232788"/>
            </a:xfrm>
            <a:custGeom>
              <a:avLst/>
              <a:gdLst/>
              <a:ahLst/>
              <a:cxnLst/>
              <a:rect l="l" t="t" r="r" b="b"/>
              <a:pathLst>
                <a:path w="23837" h="39708" extrusionOk="0">
                  <a:moveTo>
                    <a:pt x="19298" y="2270"/>
                  </a:moveTo>
                  <a:cubicBezTo>
                    <a:pt x="20557" y="2270"/>
                    <a:pt x="21567" y="3279"/>
                    <a:pt x="21567" y="4539"/>
                  </a:cubicBezTo>
                  <a:lnTo>
                    <a:pt x="21567" y="29497"/>
                  </a:lnTo>
                  <a:lnTo>
                    <a:pt x="2270" y="29497"/>
                  </a:lnTo>
                  <a:lnTo>
                    <a:pt x="2270" y="4539"/>
                  </a:lnTo>
                  <a:cubicBezTo>
                    <a:pt x="2270" y="3279"/>
                    <a:pt x="3291" y="2270"/>
                    <a:pt x="4539" y="2270"/>
                  </a:cubicBezTo>
                  <a:close/>
                  <a:moveTo>
                    <a:pt x="12503" y="31766"/>
                  </a:moveTo>
                  <a:cubicBezTo>
                    <a:pt x="11867" y="31766"/>
                    <a:pt x="11368" y="32288"/>
                    <a:pt x="11380" y="32912"/>
                  </a:cubicBezTo>
                  <a:cubicBezTo>
                    <a:pt x="11380" y="33536"/>
                    <a:pt x="11890" y="34035"/>
                    <a:pt x="12525" y="34035"/>
                  </a:cubicBezTo>
                  <a:lnTo>
                    <a:pt x="4539" y="34035"/>
                  </a:lnTo>
                  <a:cubicBezTo>
                    <a:pt x="3291" y="34035"/>
                    <a:pt x="2270" y="33014"/>
                    <a:pt x="2270" y="31766"/>
                  </a:cubicBezTo>
                  <a:close/>
                  <a:moveTo>
                    <a:pt x="21567" y="31766"/>
                  </a:moveTo>
                  <a:cubicBezTo>
                    <a:pt x="21567" y="33014"/>
                    <a:pt x="20557" y="34035"/>
                    <a:pt x="19298" y="34035"/>
                  </a:cubicBezTo>
                  <a:lnTo>
                    <a:pt x="12525" y="34035"/>
                  </a:lnTo>
                  <a:cubicBezTo>
                    <a:pt x="13149" y="34035"/>
                    <a:pt x="13660" y="33536"/>
                    <a:pt x="13660" y="32901"/>
                  </a:cubicBezTo>
                  <a:cubicBezTo>
                    <a:pt x="13660" y="32277"/>
                    <a:pt x="13161" y="31766"/>
                    <a:pt x="12537" y="31766"/>
                  </a:cubicBezTo>
                  <a:close/>
                  <a:moveTo>
                    <a:pt x="2349" y="35714"/>
                  </a:moveTo>
                  <a:cubicBezTo>
                    <a:pt x="3007" y="36100"/>
                    <a:pt x="3767" y="36304"/>
                    <a:pt x="4539" y="36304"/>
                  </a:cubicBezTo>
                  <a:lnTo>
                    <a:pt x="19298" y="36304"/>
                  </a:lnTo>
                  <a:cubicBezTo>
                    <a:pt x="20070" y="36304"/>
                    <a:pt x="20830" y="36100"/>
                    <a:pt x="21499" y="35714"/>
                  </a:cubicBezTo>
                  <a:lnTo>
                    <a:pt x="21499" y="35714"/>
                  </a:lnTo>
                  <a:cubicBezTo>
                    <a:pt x="21250" y="36724"/>
                    <a:pt x="20342" y="37439"/>
                    <a:pt x="19298" y="37439"/>
                  </a:cubicBezTo>
                  <a:lnTo>
                    <a:pt x="4539" y="37439"/>
                  </a:lnTo>
                  <a:cubicBezTo>
                    <a:pt x="3495" y="37439"/>
                    <a:pt x="2599" y="36724"/>
                    <a:pt x="2349" y="35714"/>
                  </a:cubicBezTo>
                  <a:close/>
                  <a:moveTo>
                    <a:pt x="4539" y="1"/>
                  </a:moveTo>
                  <a:cubicBezTo>
                    <a:pt x="2031" y="1"/>
                    <a:pt x="1" y="2032"/>
                    <a:pt x="1" y="4539"/>
                  </a:cubicBezTo>
                  <a:lnTo>
                    <a:pt x="1" y="35170"/>
                  </a:lnTo>
                  <a:cubicBezTo>
                    <a:pt x="1" y="37677"/>
                    <a:pt x="2031" y="39708"/>
                    <a:pt x="4539" y="39708"/>
                  </a:cubicBezTo>
                  <a:lnTo>
                    <a:pt x="19298" y="39708"/>
                  </a:lnTo>
                  <a:cubicBezTo>
                    <a:pt x="21805" y="39708"/>
                    <a:pt x="23836" y="37677"/>
                    <a:pt x="23836" y="35170"/>
                  </a:cubicBezTo>
                  <a:lnTo>
                    <a:pt x="23836" y="4539"/>
                  </a:lnTo>
                  <a:cubicBezTo>
                    <a:pt x="23836" y="2032"/>
                    <a:pt x="21805" y="1"/>
                    <a:pt x="19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1"/>
            <p:cNvSpPr/>
            <p:nvPr/>
          </p:nvSpPr>
          <p:spPr>
            <a:xfrm>
              <a:off x="-894234" y="2536754"/>
              <a:ext cx="199530" cy="192818"/>
            </a:xfrm>
            <a:custGeom>
              <a:avLst/>
              <a:gdLst/>
              <a:ahLst/>
              <a:cxnLst/>
              <a:rect l="l" t="t" r="r" b="b"/>
              <a:pathLst>
                <a:path w="34035" h="32890" extrusionOk="0">
                  <a:moveTo>
                    <a:pt x="17029" y="2462"/>
                  </a:moveTo>
                  <a:lnTo>
                    <a:pt x="31777" y="11947"/>
                  </a:lnTo>
                  <a:lnTo>
                    <a:pt x="31777" y="13785"/>
                  </a:lnTo>
                  <a:lnTo>
                    <a:pt x="17664" y="4720"/>
                  </a:lnTo>
                  <a:lnTo>
                    <a:pt x="17630" y="4697"/>
                  </a:lnTo>
                  <a:cubicBezTo>
                    <a:pt x="17585" y="4675"/>
                    <a:pt x="17540" y="4663"/>
                    <a:pt x="17494" y="4641"/>
                  </a:cubicBezTo>
                  <a:cubicBezTo>
                    <a:pt x="17404" y="4595"/>
                    <a:pt x="17324" y="4573"/>
                    <a:pt x="17233" y="4550"/>
                  </a:cubicBezTo>
                  <a:cubicBezTo>
                    <a:pt x="17160" y="4544"/>
                    <a:pt x="17089" y="4541"/>
                    <a:pt x="17018" y="4541"/>
                  </a:cubicBezTo>
                  <a:cubicBezTo>
                    <a:pt x="16947" y="4541"/>
                    <a:pt x="16876" y="4544"/>
                    <a:pt x="16802" y="4550"/>
                  </a:cubicBezTo>
                  <a:cubicBezTo>
                    <a:pt x="16723" y="4573"/>
                    <a:pt x="16632" y="4595"/>
                    <a:pt x="16553" y="4641"/>
                  </a:cubicBezTo>
                  <a:cubicBezTo>
                    <a:pt x="16507" y="4663"/>
                    <a:pt x="16451" y="4675"/>
                    <a:pt x="16405" y="4697"/>
                  </a:cubicBezTo>
                  <a:lnTo>
                    <a:pt x="2281" y="13785"/>
                  </a:lnTo>
                  <a:lnTo>
                    <a:pt x="2281" y="11947"/>
                  </a:lnTo>
                  <a:lnTo>
                    <a:pt x="17029" y="2462"/>
                  </a:lnTo>
                  <a:close/>
                  <a:moveTo>
                    <a:pt x="17018" y="7000"/>
                  </a:moveTo>
                  <a:lnTo>
                    <a:pt x="29497" y="15033"/>
                  </a:lnTo>
                  <a:lnTo>
                    <a:pt x="29497" y="30620"/>
                  </a:lnTo>
                  <a:lnTo>
                    <a:pt x="21556" y="30620"/>
                  </a:lnTo>
                  <a:lnTo>
                    <a:pt x="21556" y="21544"/>
                  </a:lnTo>
                  <a:cubicBezTo>
                    <a:pt x="21556" y="20920"/>
                    <a:pt x="21045" y="20410"/>
                    <a:pt x="20421" y="20410"/>
                  </a:cubicBezTo>
                  <a:lnTo>
                    <a:pt x="13614" y="20410"/>
                  </a:lnTo>
                  <a:cubicBezTo>
                    <a:pt x="12990" y="20410"/>
                    <a:pt x="12480" y="20920"/>
                    <a:pt x="12480" y="21544"/>
                  </a:cubicBezTo>
                  <a:lnTo>
                    <a:pt x="12480" y="30632"/>
                  </a:lnTo>
                  <a:lnTo>
                    <a:pt x="4539" y="30632"/>
                  </a:lnTo>
                  <a:lnTo>
                    <a:pt x="4539" y="15033"/>
                  </a:lnTo>
                  <a:lnTo>
                    <a:pt x="17018" y="7000"/>
                  </a:lnTo>
                  <a:close/>
                  <a:moveTo>
                    <a:pt x="19287" y="22679"/>
                  </a:moveTo>
                  <a:lnTo>
                    <a:pt x="19287" y="30632"/>
                  </a:lnTo>
                  <a:lnTo>
                    <a:pt x="14749" y="30620"/>
                  </a:lnTo>
                  <a:lnTo>
                    <a:pt x="14749" y="22679"/>
                  </a:lnTo>
                  <a:close/>
                  <a:moveTo>
                    <a:pt x="16802" y="1"/>
                  </a:moveTo>
                  <a:cubicBezTo>
                    <a:pt x="16712" y="23"/>
                    <a:pt x="16621" y="69"/>
                    <a:pt x="16530" y="114"/>
                  </a:cubicBezTo>
                  <a:cubicBezTo>
                    <a:pt x="16485" y="125"/>
                    <a:pt x="16451" y="137"/>
                    <a:pt x="16405" y="159"/>
                  </a:cubicBezTo>
                  <a:lnTo>
                    <a:pt x="16383" y="182"/>
                  </a:lnTo>
                  <a:lnTo>
                    <a:pt x="523" y="10370"/>
                  </a:lnTo>
                  <a:cubicBezTo>
                    <a:pt x="500" y="10404"/>
                    <a:pt x="466" y="10427"/>
                    <a:pt x="443" y="10449"/>
                  </a:cubicBezTo>
                  <a:cubicBezTo>
                    <a:pt x="375" y="10506"/>
                    <a:pt x="330" y="10551"/>
                    <a:pt x="273" y="10619"/>
                  </a:cubicBezTo>
                  <a:cubicBezTo>
                    <a:pt x="228" y="10676"/>
                    <a:pt x="194" y="10733"/>
                    <a:pt x="159" y="10790"/>
                  </a:cubicBezTo>
                  <a:cubicBezTo>
                    <a:pt x="125" y="10858"/>
                    <a:pt x="91" y="10926"/>
                    <a:pt x="69" y="10994"/>
                  </a:cubicBezTo>
                  <a:cubicBezTo>
                    <a:pt x="46" y="11062"/>
                    <a:pt x="35" y="11141"/>
                    <a:pt x="23" y="11209"/>
                  </a:cubicBezTo>
                  <a:cubicBezTo>
                    <a:pt x="12" y="11255"/>
                    <a:pt x="12" y="11289"/>
                    <a:pt x="1" y="11334"/>
                  </a:cubicBezTo>
                  <a:lnTo>
                    <a:pt x="1" y="15872"/>
                  </a:lnTo>
                  <a:cubicBezTo>
                    <a:pt x="1" y="15895"/>
                    <a:pt x="23" y="15929"/>
                    <a:pt x="23" y="15963"/>
                  </a:cubicBezTo>
                  <a:cubicBezTo>
                    <a:pt x="35" y="16031"/>
                    <a:pt x="46" y="16110"/>
                    <a:pt x="69" y="16178"/>
                  </a:cubicBezTo>
                  <a:cubicBezTo>
                    <a:pt x="91" y="16258"/>
                    <a:pt x="114" y="16326"/>
                    <a:pt x="148" y="16394"/>
                  </a:cubicBezTo>
                  <a:cubicBezTo>
                    <a:pt x="159" y="16417"/>
                    <a:pt x="171" y="16451"/>
                    <a:pt x="182" y="16485"/>
                  </a:cubicBezTo>
                  <a:cubicBezTo>
                    <a:pt x="216" y="16530"/>
                    <a:pt x="262" y="16575"/>
                    <a:pt x="307" y="16621"/>
                  </a:cubicBezTo>
                  <a:cubicBezTo>
                    <a:pt x="318" y="16643"/>
                    <a:pt x="330" y="16655"/>
                    <a:pt x="352" y="16678"/>
                  </a:cubicBezTo>
                  <a:cubicBezTo>
                    <a:pt x="443" y="16757"/>
                    <a:pt x="545" y="16836"/>
                    <a:pt x="659" y="16882"/>
                  </a:cubicBezTo>
                  <a:cubicBezTo>
                    <a:pt x="693" y="16904"/>
                    <a:pt x="715" y="16904"/>
                    <a:pt x="738" y="16916"/>
                  </a:cubicBezTo>
                  <a:cubicBezTo>
                    <a:pt x="863" y="16961"/>
                    <a:pt x="999" y="16995"/>
                    <a:pt x="1135" y="16995"/>
                  </a:cubicBezTo>
                  <a:cubicBezTo>
                    <a:pt x="1271" y="16995"/>
                    <a:pt x="1396" y="16961"/>
                    <a:pt x="1521" y="16916"/>
                  </a:cubicBezTo>
                  <a:cubicBezTo>
                    <a:pt x="1566" y="16904"/>
                    <a:pt x="1600" y="16882"/>
                    <a:pt x="1634" y="16870"/>
                  </a:cubicBezTo>
                  <a:cubicBezTo>
                    <a:pt x="1668" y="16848"/>
                    <a:pt x="1714" y="16836"/>
                    <a:pt x="1748" y="16814"/>
                  </a:cubicBezTo>
                  <a:lnTo>
                    <a:pt x="2270" y="16485"/>
                  </a:lnTo>
                  <a:lnTo>
                    <a:pt x="2270" y="30620"/>
                  </a:lnTo>
                  <a:lnTo>
                    <a:pt x="1135" y="30620"/>
                  </a:lnTo>
                  <a:cubicBezTo>
                    <a:pt x="511" y="30620"/>
                    <a:pt x="1" y="31131"/>
                    <a:pt x="1" y="31755"/>
                  </a:cubicBezTo>
                  <a:cubicBezTo>
                    <a:pt x="1" y="32379"/>
                    <a:pt x="511" y="32889"/>
                    <a:pt x="1135" y="32889"/>
                  </a:cubicBezTo>
                  <a:lnTo>
                    <a:pt x="32901" y="32889"/>
                  </a:lnTo>
                  <a:cubicBezTo>
                    <a:pt x="33524" y="32889"/>
                    <a:pt x="34035" y="32379"/>
                    <a:pt x="34035" y="31755"/>
                  </a:cubicBezTo>
                  <a:cubicBezTo>
                    <a:pt x="34035" y="31131"/>
                    <a:pt x="33524" y="30620"/>
                    <a:pt x="32901" y="30620"/>
                  </a:cubicBezTo>
                  <a:lnTo>
                    <a:pt x="31766" y="30620"/>
                  </a:lnTo>
                  <a:lnTo>
                    <a:pt x="31766" y="16485"/>
                  </a:lnTo>
                  <a:lnTo>
                    <a:pt x="32288" y="16814"/>
                  </a:lnTo>
                  <a:cubicBezTo>
                    <a:pt x="32322" y="16836"/>
                    <a:pt x="32356" y="16848"/>
                    <a:pt x="32401" y="16870"/>
                  </a:cubicBezTo>
                  <a:cubicBezTo>
                    <a:pt x="32435" y="16882"/>
                    <a:pt x="32469" y="16904"/>
                    <a:pt x="32503" y="16916"/>
                  </a:cubicBezTo>
                  <a:cubicBezTo>
                    <a:pt x="32628" y="16961"/>
                    <a:pt x="32764" y="16995"/>
                    <a:pt x="32901" y="16995"/>
                  </a:cubicBezTo>
                  <a:cubicBezTo>
                    <a:pt x="33037" y="16995"/>
                    <a:pt x="33161" y="16961"/>
                    <a:pt x="33286" y="16916"/>
                  </a:cubicBezTo>
                  <a:cubicBezTo>
                    <a:pt x="33320" y="16904"/>
                    <a:pt x="33343" y="16904"/>
                    <a:pt x="33366" y="16893"/>
                  </a:cubicBezTo>
                  <a:cubicBezTo>
                    <a:pt x="33490" y="16836"/>
                    <a:pt x="33593" y="16768"/>
                    <a:pt x="33683" y="16678"/>
                  </a:cubicBezTo>
                  <a:cubicBezTo>
                    <a:pt x="33695" y="16655"/>
                    <a:pt x="33706" y="16643"/>
                    <a:pt x="33729" y="16621"/>
                  </a:cubicBezTo>
                  <a:cubicBezTo>
                    <a:pt x="33774" y="16575"/>
                    <a:pt x="33808" y="16530"/>
                    <a:pt x="33853" y="16485"/>
                  </a:cubicBezTo>
                  <a:cubicBezTo>
                    <a:pt x="33865" y="16451"/>
                    <a:pt x="33876" y="16428"/>
                    <a:pt x="33888" y="16394"/>
                  </a:cubicBezTo>
                  <a:cubicBezTo>
                    <a:pt x="33922" y="16326"/>
                    <a:pt x="33944" y="16258"/>
                    <a:pt x="33967" y="16178"/>
                  </a:cubicBezTo>
                  <a:cubicBezTo>
                    <a:pt x="33990" y="16110"/>
                    <a:pt x="34001" y="16031"/>
                    <a:pt x="34012" y="15963"/>
                  </a:cubicBezTo>
                  <a:cubicBezTo>
                    <a:pt x="34024" y="15929"/>
                    <a:pt x="34024" y="15895"/>
                    <a:pt x="34035" y="15872"/>
                  </a:cubicBezTo>
                  <a:lnTo>
                    <a:pt x="34035" y="11323"/>
                  </a:lnTo>
                  <a:cubicBezTo>
                    <a:pt x="34024" y="11289"/>
                    <a:pt x="34012" y="11243"/>
                    <a:pt x="34001" y="11209"/>
                  </a:cubicBezTo>
                  <a:cubicBezTo>
                    <a:pt x="33990" y="11062"/>
                    <a:pt x="33944" y="10914"/>
                    <a:pt x="33876" y="10778"/>
                  </a:cubicBezTo>
                  <a:cubicBezTo>
                    <a:pt x="33842" y="10721"/>
                    <a:pt x="33808" y="10665"/>
                    <a:pt x="33763" y="10608"/>
                  </a:cubicBezTo>
                  <a:cubicBezTo>
                    <a:pt x="33706" y="10551"/>
                    <a:pt x="33649" y="10495"/>
                    <a:pt x="33593" y="10449"/>
                  </a:cubicBezTo>
                  <a:cubicBezTo>
                    <a:pt x="33559" y="10415"/>
                    <a:pt x="33547" y="10381"/>
                    <a:pt x="33513" y="10370"/>
                  </a:cubicBezTo>
                  <a:lnTo>
                    <a:pt x="17664" y="182"/>
                  </a:lnTo>
                  <a:lnTo>
                    <a:pt x="17630" y="159"/>
                  </a:lnTo>
                  <a:cubicBezTo>
                    <a:pt x="17585" y="137"/>
                    <a:pt x="17540" y="114"/>
                    <a:pt x="17494" y="103"/>
                  </a:cubicBezTo>
                  <a:cubicBezTo>
                    <a:pt x="17404" y="57"/>
                    <a:pt x="17324" y="23"/>
                    <a:pt x="172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1"/>
            <p:cNvSpPr/>
            <p:nvPr/>
          </p:nvSpPr>
          <p:spPr>
            <a:xfrm>
              <a:off x="-1007233" y="2550056"/>
              <a:ext cx="113205" cy="146275"/>
            </a:xfrm>
            <a:custGeom>
              <a:avLst/>
              <a:gdLst/>
              <a:ahLst/>
              <a:cxnLst/>
              <a:rect l="l" t="t" r="r" b="b"/>
              <a:pathLst>
                <a:path w="19310" h="24951" extrusionOk="0">
                  <a:moveTo>
                    <a:pt x="1135" y="1"/>
                  </a:moveTo>
                  <a:cubicBezTo>
                    <a:pt x="500" y="1"/>
                    <a:pt x="1" y="500"/>
                    <a:pt x="1" y="1135"/>
                  </a:cubicBezTo>
                  <a:lnTo>
                    <a:pt x="1" y="20421"/>
                  </a:lnTo>
                  <a:cubicBezTo>
                    <a:pt x="1" y="21045"/>
                    <a:pt x="500" y="21556"/>
                    <a:pt x="1135" y="21556"/>
                  </a:cubicBezTo>
                  <a:lnTo>
                    <a:pt x="15407" y="21556"/>
                  </a:lnTo>
                  <a:lnTo>
                    <a:pt x="13932" y="23019"/>
                  </a:lnTo>
                  <a:cubicBezTo>
                    <a:pt x="13490" y="23462"/>
                    <a:pt x="13490" y="24176"/>
                    <a:pt x="13932" y="24619"/>
                  </a:cubicBezTo>
                  <a:cubicBezTo>
                    <a:pt x="14153" y="24840"/>
                    <a:pt x="14446" y="24951"/>
                    <a:pt x="14738" y="24951"/>
                  </a:cubicBezTo>
                  <a:cubicBezTo>
                    <a:pt x="15030" y="24951"/>
                    <a:pt x="15322" y="24840"/>
                    <a:pt x="15543" y="24619"/>
                  </a:cubicBezTo>
                  <a:lnTo>
                    <a:pt x="18947" y="21215"/>
                  </a:lnTo>
                  <a:cubicBezTo>
                    <a:pt x="19049" y="21113"/>
                    <a:pt x="19140" y="20988"/>
                    <a:pt x="19196" y="20852"/>
                  </a:cubicBezTo>
                  <a:cubicBezTo>
                    <a:pt x="19310" y="20569"/>
                    <a:pt x="19310" y="20262"/>
                    <a:pt x="19196" y="19979"/>
                  </a:cubicBezTo>
                  <a:cubicBezTo>
                    <a:pt x="19140" y="19843"/>
                    <a:pt x="19049" y="19718"/>
                    <a:pt x="18947" y="19616"/>
                  </a:cubicBezTo>
                  <a:lnTo>
                    <a:pt x="15543" y="16212"/>
                  </a:lnTo>
                  <a:cubicBezTo>
                    <a:pt x="15322" y="15991"/>
                    <a:pt x="15030" y="15880"/>
                    <a:pt x="14738" y="15880"/>
                  </a:cubicBezTo>
                  <a:cubicBezTo>
                    <a:pt x="14446" y="15880"/>
                    <a:pt x="14153" y="15991"/>
                    <a:pt x="13932" y="16212"/>
                  </a:cubicBezTo>
                  <a:cubicBezTo>
                    <a:pt x="13490" y="16655"/>
                    <a:pt x="13490" y="17370"/>
                    <a:pt x="13932" y="17812"/>
                  </a:cubicBezTo>
                  <a:lnTo>
                    <a:pt x="15407" y="19287"/>
                  </a:lnTo>
                  <a:lnTo>
                    <a:pt x="2270" y="19287"/>
                  </a:lnTo>
                  <a:lnTo>
                    <a:pt x="2270" y="1135"/>
                  </a:lnTo>
                  <a:cubicBezTo>
                    <a:pt x="2270" y="500"/>
                    <a:pt x="1759" y="1"/>
                    <a:pt x="11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1"/>
            <p:cNvSpPr/>
            <p:nvPr/>
          </p:nvSpPr>
          <p:spPr>
            <a:xfrm>
              <a:off x="-921371" y="2383766"/>
              <a:ext cx="133559" cy="139627"/>
            </a:xfrm>
            <a:custGeom>
              <a:avLst/>
              <a:gdLst/>
              <a:ahLst/>
              <a:cxnLst/>
              <a:rect l="l" t="t" r="r" b="b"/>
              <a:pathLst>
                <a:path w="22782" h="23817" extrusionOk="0">
                  <a:moveTo>
                    <a:pt x="4624" y="1"/>
                  </a:moveTo>
                  <a:cubicBezTo>
                    <a:pt x="4335" y="1"/>
                    <a:pt x="4045" y="111"/>
                    <a:pt x="3824" y="333"/>
                  </a:cubicBezTo>
                  <a:lnTo>
                    <a:pt x="421" y="3736"/>
                  </a:lnTo>
                  <a:cubicBezTo>
                    <a:pt x="92" y="4054"/>
                    <a:pt x="1" y="4541"/>
                    <a:pt x="171" y="4973"/>
                  </a:cubicBezTo>
                  <a:cubicBezTo>
                    <a:pt x="228" y="5109"/>
                    <a:pt x="319" y="5234"/>
                    <a:pt x="421" y="5336"/>
                  </a:cubicBezTo>
                  <a:lnTo>
                    <a:pt x="3824" y="8739"/>
                  </a:lnTo>
                  <a:cubicBezTo>
                    <a:pt x="4045" y="8960"/>
                    <a:pt x="4335" y="9071"/>
                    <a:pt x="4624" y="9071"/>
                  </a:cubicBezTo>
                  <a:cubicBezTo>
                    <a:pt x="4913" y="9071"/>
                    <a:pt x="5203" y="8960"/>
                    <a:pt x="5424" y="8739"/>
                  </a:cubicBezTo>
                  <a:cubicBezTo>
                    <a:pt x="5878" y="8297"/>
                    <a:pt x="5878" y="7582"/>
                    <a:pt x="5424" y="7139"/>
                  </a:cubicBezTo>
                  <a:lnTo>
                    <a:pt x="3960" y="5676"/>
                  </a:lnTo>
                  <a:lnTo>
                    <a:pt x="20512" y="5676"/>
                  </a:lnTo>
                  <a:lnTo>
                    <a:pt x="20512" y="22693"/>
                  </a:lnTo>
                  <a:cubicBezTo>
                    <a:pt x="20512" y="23317"/>
                    <a:pt x="21012" y="23816"/>
                    <a:pt x="21647" y="23816"/>
                  </a:cubicBezTo>
                  <a:cubicBezTo>
                    <a:pt x="22271" y="23816"/>
                    <a:pt x="22781" y="23317"/>
                    <a:pt x="22781" y="22693"/>
                  </a:cubicBezTo>
                  <a:lnTo>
                    <a:pt x="22781" y="4541"/>
                  </a:lnTo>
                  <a:cubicBezTo>
                    <a:pt x="22781" y="3906"/>
                    <a:pt x="22271" y="3407"/>
                    <a:pt x="21647" y="3407"/>
                  </a:cubicBezTo>
                  <a:lnTo>
                    <a:pt x="3960" y="3407"/>
                  </a:lnTo>
                  <a:lnTo>
                    <a:pt x="5424" y="1932"/>
                  </a:lnTo>
                  <a:cubicBezTo>
                    <a:pt x="5866" y="1490"/>
                    <a:pt x="5866" y="775"/>
                    <a:pt x="5424" y="333"/>
                  </a:cubicBezTo>
                  <a:cubicBezTo>
                    <a:pt x="5203" y="111"/>
                    <a:pt x="4913" y="1"/>
                    <a:pt x="46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1" name="Google Shape;681;p21"/>
          <p:cNvSpPr txBox="1"/>
          <p:nvPr/>
        </p:nvSpPr>
        <p:spPr>
          <a:xfrm>
            <a:off x="861925" y="2833928"/>
            <a:ext cx="1096500" cy="7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bg2"/>
                </a:solidFill>
              </a:rPr>
              <a:t>ENSEMBLE</a:t>
            </a:r>
            <a:endParaRPr sz="1000" dirty="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682" name="Google Shape;682;p21"/>
          <p:cNvGrpSpPr/>
          <p:nvPr/>
        </p:nvGrpSpPr>
        <p:grpSpPr>
          <a:xfrm>
            <a:off x="1197347" y="2273138"/>
            <a:ext cx="425664" cy="389282"/>
            <a:chOff x="-1710628" y="2295530"/>
            <a:chExt cx="425664" cy="389282"/>
          </a:xfrm>
        </p:grpSpPr>
        <p:sp>
          <p:nvSpPr>
            <p:cNvPr id="683" name="Google Shape;683;p21"/>
            <p:cNvSpPr/>
            <p:nvPr/>
          </p:nvSpPr>
          <p:spPr>
            <a:xfrm>
              <a:off x="-1590910" y="2565152"/>
              <a:ext cx="53208" cy="53214"/>
            </a:xfrm>
            <a:custGeom>
              <a:avLst/>
              <a:gdLst/>
              <a:ahLst/>
              <a:cxnLst/>
              <a:rect l="l" t="t" r="r" b="b"/>
              <a:pathLst>
                <a:path w="9076" h="9077" extrusionOk="0">
                  <a:moveTo>
                    <a:pt x="6807" y="2270"/>
                  </a:moveTo>
                  <a:lnTo>
                    <a:pt x="6807" y="6808"/>
                  </a:lnTo>
                  <a:lnTo>
                    <a:pt x="2269" y="6808"/>
                  </a:lnTo>
                  <a:lnTo>
                    <a:pt x="2269" y="2270"/>
                  </a:lnTo>
                  <a:close/>
                  <a:moveTo>
                    <a:pt x="1135" y="1"/>
                  </a:moveTo>
                  <a:cubicBezTo>
                    <a:pt x="511" y="1"/>
                    <a:pt x="0" y="511"/>
                    <a:pt x="0" y="1135"/>
                  </a:cubicBezTo>
                  <a:lnTo>
                    <a:pt x="0" y="7942"/>
                  </a:lnTo>
                  <a:cubicBezTo>
                    <a:pt x="0" y="8566"/>
                    <a:pt x="511" y="9077"/>
                    <a:pt x="1135" y="9077"/>
                  </a:cubicBezTo>
                  <a:lnTo>
                    <a:pt x="7941" y="9077"/>
                  </a:lnTo>
                  <a:cubicBezTo>
                    <a:pt x="8565" y="9077"/>
                    <a:pt x="9076" y="8566"/>
                    <a:pt x="9076" y="7942"/>
                  </a:cubicBezTo>
                  <a:lnTo>
                    <a:pt x="9076" y="1135"/>
                  </a:lnTo>
                  <a:cubicBezTo>
                    <a:pt x="9076" y="511"/>
                    <a:pt x="8565" y="1"/>
                    <a:pt x="79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1"/>
            <p:cNvSpPr/>
            <p:nvPr/>
          </p:nvSpPr>
          <p:spPr>
            <a:xfrm>
              <a:off x="-1457895" y="2565152"/>
              <a:ext cx="53214" cy="53214"/>
            </a:xfrm>
            <a:custGeom>
              <a:avLst/>
              <a:gdLst/>
              <a:ahLst/>
              <a:cxnLst/>
              <a:rect l="l" t="t" r="r" b="b"/>
              <a:pathLst>
                <a:path w="9077" h="9077" extrusionOk="0">
                  <a:moveTo>
                    <a:pt x="6808" y="2270"/>
                  </a:moveTo>
                  <a:lnTo>
                    <a:pt x="6808" y="6808"/>
                  </a:lnTo>
                  <a:lnTo>
                    <a:pt x="2270" y="6808"/>
                  </a:lnTo>
                  <a:lnTo>
                    <a:pt x="2270" y="2270"/>
                  </a:lnTo>
                  <a:close/>
                  <a:moveTo>
                    <a:pt x="1135" y="1"/>
                  </a:moveTo>
                  <a:cubicBezTo>
                    <a:pt x="511" y="1"/>
                    <a:pt x="1" y="511"/>
                    <a:pt x="1" y="1135"/>
                  </a:cubicBezTo>
                  <a:lnTo>
                    <a:pt x="1" y="7942"/>
                  </a:lnTo>
                  <a:cubicBezTo>
                    <a:pt x="1" y="8566"/>
                    <a:pt x="511" y="9077"/>
                    <a:pt x="1135" y="9077"/>
                  </a:cubicBezTo>
                  <a:lnTo>
                    <a:pt x="7942" y="9077"/>
                  </a:lnTo>
                  <a:cubicBezTo>
                    <a:pt x="8566" y="9077"/>
                    <a:pt x="9076" y="8566"/>
                    <a:pt x="9076" y="7942"/>
                  </a:cubicBezTo>
                  <a:lnTo>
                    <a:pt x="9076" y="1135"/>
                  </a:lnTo>
                  <a:cubicBezTo>
                    <a:pt x="9076" y="511"/>
                    <a:pt x="8566" y="1"/>
                    <a:pt x="79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1"/>
            <p:cNvSpPr/>
            <p:nvPr/>
          </p:nvSpPr>
          <p:spPr>
            <a:xfrm>
              <a:off x="-1524406" y="2505273"/>
              <a:ext cx="55342" cy="53237"/>
            </a:xfrm>
            <a:custGeom>
              <a:avLst/>
              <a:gdLst/>
              <a:ahLst/>
              <a:cxnLst/>
              <a:rect l="l" t="t" r="r" b="b"/>
              <a:pathLst>
                <a:path w="9440" h="9081" extrusionOk="0">
                  <a:moveTo>
                    <a:pt x="4539" y="2273"/>
                  </a:moveTo>
                  <a:cubicBezTo>
                    <a:pt x="6558" y="2273"/>
                    <a:pt x="7579" y="4713"/>
                    <a:pt x="6150" y="6142"/>
                  </a:cubicBezTo>
                  <a:cubicBezTo>
                    <a:pt x="5687" y="6605"/>
                    <a:pt x="5117" y="6812"/>
                    <a:pt x="4558" y="6812"/>
                  </a:cubicBezTo>
                  <a:cubicBezTo>
                    <a:pt x="3391" y="6812"/>
                    <a:pt x="2270" y="5908"/>
                    <a:pt x="2270" y="4542"/>
                  </a:cubicBezTo>
                  <a:cubicBezTo>
                    <a:pt x="2270" y="3283"/>
                    <a:pt x="3291" y="2273"/>
                    <a:pt x="4539" y="2273"/>
                  </a:cubicBezTo>
                  <a:close/>
                  <a:moveTo>
                    <a:pt x="4535" y="1"/>
                  </a:moveTo>
                  <a:cubicBezTo>
                    <a:pt x="3952" y="1"/>
                    <a:pt x="3364" y="113"/>
                    <a:pt x="2803" y="345"/>
                  </a:cubicBezTo>
                  <a:cubicBezTo>
                    <a:pt x="1113" y="1048"/>
                    <a:pt x="1" y="2705"/>
                    <a:pt x="1" y="4542"/>
                  </a:cubicBezTo>
                  <a:cubicBezTo>
                    <a:pt x="1" y="7050"/>
                    <a:pt x="2032" y="9080"/>
                    <a:pt x="4539" y="9080"/>
                  </a:cubicBezTo>
                  <a:cubicBezTo>
                    <a:pt x="6377" y="9080"/>
                    <a:pt x="8033" y="7969"/>
                    <a:pt x="8736" y="6278"/>
                  </a:cubicBezTo>
                  <a:cubicBezTo>
                    <a:pt x="9440" y="4576"/>
                    <a:pt x="9043" y="2625"/>
                    <a:pt x="7749" y="1332"/>
                  </a:cubicBezTo>
                  <a:cubicBezTo>
                    <a:pt x="6882" y="465"/>
                    <a:pt x="5720" y="1"/>
                    <a:pt x="45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1"/>
            <p:cNvSpPr/>
            <p:nvPr/>
          </p:nvSpPr>
          <p:spPr>
            <a:xfrm>
              <a:off x="-1710628" y="2432085"/>
              <a:ext cx="425664" cy="252727"/>
            </a:xfrm>
            <a:custGeom>
              <a:avLst/>
              <a:gdLst/>
              <a:ahLst/>
              <a:cxnLst/>
              <a:rect l="l" t="t" r="r" b="b"/>
              <a:pathLst>
                <a:path w="72608" h="43109" extrusionOk="0">
                  <a:moveTo>
                    <a:pt x="36304" y="2494"/>
                  </a:moveTo>
                  <a:lnTo>
                    <a:pt x="57859" y="16505"/>
                  </a:lnTo>
                  <a:lnTo>
                    <a:pt x="57859" y="18331"/>
                  </a:lnTo>
                  <a:lnTo>
                    <a:pt x="36928" y="4717"/>
                  </a:lnTo>
                  <a:cubicBezTo>
                    <a:pt x="36741" y="4598"/>
                    <a:pt x="36525" y="4539"/>
                    <a:pt x="36309" y="4539"/>
                  </a:cubicBezTo>
                  <a:cubicBezTo>
                    <a:pt x="36094" y="4539"/>
                    <a:pt x="35878" y="4598"/>
                    <a:pt x="35691" y="4717"/>
                  </a:cubicBezTo>
                  <a:lnTo>
                    <a:pt x="14749" y="18331"/>
                  </a:lnTo>
                  <a:lnTo>
                    <a:pt x="14749" y="16505"/>
                  </a:lnTo>
                  <a:lnTo>
                    <a:pt x="36304" y="2494"/>
                  </a:lnTo>
                  <a:close/>
                  <a:moveTo>
                    <a:pt x="10211" y="36313"/>
                  </a:moveTo>
                  <a:cubicBezTo>
                    <a:pt x="10835" y="36313"/>
                    <a:pt x="11345" y="36823"/>
                    <a:pt x="11345" y="37447"/>
                  </a:cubicBezTo>
                  <a:lnTo>
                    <a:pt x="11345" y="38582"/>
                  </a:lnTo>
                  <a:cubicBezTo>
                    <a:pt x="11345" y="39206"/>
                    <a:pt x="11856" y="39716"/>
                    <a:pt x="12480" y="39716"/>
                  </a:cubicBezTo>
                  <a:cubicBezTo>
                    <a:pt x="13104" y="39716"/>
                    <a:pt x="13614" y="39206"/>
                    <a:pt x="13614" y="38582"/>
                  </a:cubicBezTo>
                  <a:cubicBezTo>
                    <a:pt x="13614" y="37958"/>
                    <a:pt x="14125" y="37447"/>
                    <a:pt x="14749" y="37447"/>
                  </a:cubicBezTo>
                  <a:cubicBezTo>
                    <a:pt x="15690" y="37447"/>
                    <a:pt x="15883" y="37901"/>
                    <a:pt x="15883" y="38582"/>
                  </a:cubicBezTo>
                  <a:lnTo>
                    <a:pt x="15883" y="40851"/>
                  </a:lnTo>
                  <a:lnTo>
                    <a:pt x="4538" y="40851"/>
                  </a:lnTo>
                  <a:lnTo>
                    <a:pt x="4538" y="38582"/>
                  </a:lnTo>
                  <a:cubicBezTo>
                    <a:pt x="4538" y="37958"/>
                    <a:pt x="5049" y="37447"/>
                    <a:pt x="5673" y="37447"/>
                  </a:cubicBezTo>
                  <a:cubicBezTo>
                    <a:pt x="6297" y="37447"/>
                    <a:pt x="6807" y="37958"/>
                    <a:pt x="6807" y="38582"/>
                  </a:cubicBezTo>
                  <a:cubicBezTo>
                    <a:pt x="6807" y="39206"/>
                    <a:pt x="7318" y="39716"/>
                    <a:pt x="7942" y="39716"/>
                  </a:cubicBezTo>
                  <a:cubicBezTo>
                    <a:pt x="8566" y="39716"/>
                    <a:pt x="9076" y="39206"/>
                    <a:pt x="9076" y="38582"/>
                  </a:cubicBezTo>
                  <a:lnTo>
                    <a:pt x="9076" y="37447"/>
                  </a:lnTo>
                  <a:cubicBezTo>
                    <a:pt x="9076" y="36823"/>
                    <a:pt x="9587" y="36313"/>
                    <a:pt x="10211" y="36313"/>
                  </a:cubicBezTo>
                  <a:close/>
                  <a:moveTo>
                    <a:pt x="38573" y="29506"/>
                  </a:moveTo>
                  <a:lnTo>
                    <a:pt x="38573" y="40851"/>
                  </a:lnTo>
                  <a:lnTo>
                    <a:pt x="34035" y="40851"/>
                  </a:lnTo>
                  <a:lnTo>
                    <a:pt x="34035" y="29506"/>
                  </a:lnTo>
                  <a:close/>
                  <a:moveTo>
                    <a:pt x="36304" y="7032"/>
                  </a:moveTo>
                  <a:lnTo>
                    <a:pt x="54455" y="18830"/>
                  </a:lnTo>
                  <a:lnTo>
                    <a:pt x="54455" y="40851"/>
                  </a:lnTo>
                  <a:lnTo>
                    <a:pt x="40842" y="40851"/>
                  </a:lnTo>
                  <a:lnTo>
                    <a:pt x="40842" y="28371"/>
                  </a:lnTo>
                  <a:cubicBezTo>
                    <a:pt x="40842" y="27747"/>
                    <a:pt x="40331" y="27237"/>
                    <a:pt x="39707" y="27237"/>
                  </a:cubicBezTo>
                  <a:lnTo>
                    <a:pt x="32900" y="27237"/>
                  </a:lnTo>
                  <a:cubicBezTo>
                    <a:pt x="32276" y="27237"/>
                    <a:pt x="31766" y="27747"/>
                    <a:pt x="31766" y="28371"/>
                  </a:cubicBezTo>
                  <a:lnTo>
                    <a:pt x="31766" y="40851"/>
                  </a:lnTo>
                  <a:lnTo>
                    <a:pt x="18152" y="40851"/>
                  </a:lnTo>
                  <a:lnTo>
                    <a:pt x="18152" y="18830"/>
                  </a:lnTo>
                  <a:lnTo>
                    <a:pt x="36304" y="7032"/>
                  </a:lnTo>
                  <a:close/>
                  <a:moveTo>
                    <a:pt x="62397" y="36313"/>
                  </a:moveTo>
                  <a:cubicBezTo>
                    <a:pt x="63021" y="36313"/>
                    <a:pt x="63531" y="36823"/>
                    <a:pt x="63531" y="37447"/>
                  </a:cubicBezTo>
                  <a:lnTo>
                    <a:pt x="63531" y="38582"/>
                  </a:lnTo>
                  <a:cubicBezTo>
                    <a:pt x="63531" y="39206"/>
                    <a:pt x="64042" y="39716"/>
                    <a:pt x="64666" y="39716"/>
                  </a:cubicBezTo>
                  <a:cubicBezTo>
                    <a:pt x="65290" y="39716"/>
                    <a:pt x="65800" y="39206"/>
                    <a:pt x="65800" y="38582"/>
                  </a:cubicBezTo>
                  <a:cubicBezTo>
                    <a:pt x="65800" y="37958"/>
                    <a:pt x="66311" y="37447"/>
                    <a:pt x="66935" y="37447"/>
                  </a:cubicBezTo>
                  <a:cubicBezTo>
                    <a:pt x="67876" y="37447"/>
                    <a:pt x="68069" y="37901"/>
                    <a:pt x="68069" y="38582"/>
                  </a:cubicBezTo>
                  <a:lnTo>
                    <a:pt x="68069" y="40851"/>
                  </a:lnTo>
                  <a:lnTo>
                    <a:pt x="56724" y="40851"/>
                  </a:lnTo>
                  <a:lnTo>
                    <a:pt x="56724" y="38582"/>
                  </a:lnTo>
                  <a:cubicBezTo>
                    <a:pt x="56724" y="37958"/>
                    <a:pt x="57235" y="37447"/>
                    <a:pt x="57859" y="37447"/>
                  </a:cubicBezTo>
                  <a:cubicBezTo>
                    <a:pt x="58483" y="37447"/>
                    <a:pt x="58993" y="37958"/>
                    <a:pt x="58993" y="38582"/>
                  </a:cubicBezTo>
                  <a:cubicBezTo>
                    <a:pt x="58993" y="39206"/>
                    <a:pt x="59504" y="39716"/>
                    <a:pt x="60128" y="39716"/>
                  </a:cubicBezTo>
                  <a:cubicBezTo>
                    <a:pt x="60752" y="39716"/>
                    <a:pt x="61262" y="39206"/>
                    <a:pt x="61262" y="38582"/>
                  </a:cubicBezTo>
                  <a:lnTo>
                    <a:pt x="61262" y="37447"/>
                  </a:lnTo>
                  <a:cubicBezTo>
                    <a:pt x="61262" y="36823"/>
                    <a:pt x="61773" y="36313"/>
                    <a:pt x="62397" y="36313"/>
                  </a:cubicBezTo>
                  <a:close/>
                  <a:moveTo>
                    <a:pt x="36298" y="1"/>
                  </a:moveTo>
                  <a:cubicBezTo>
                    <a:pt x="36083" y="1"/>
                    <a:pt x="35867" y="60"/>
                    <a:pt x="35680" y="179"/>
                  </a:cubicBezTo>
                  <a:lnTo>
                    <a:pt x="12990" y="14928"/>
                  </a:lnTo>
                  <a:cubicBezTo>
                    <a:pt x="12956" y="14950"/>
                    <a:pt x="12945" y="14984"/>
                    <a:pt x="12911" y="15007"/>
                  </a:cubicBezTo>
                  <a:cubicBezTo>
                    <a:pt x="12854" y="15064"/>
                    <a:pt x="12797" y="15109"/>
                    <a:pt x="12741" y="15177"/>
                  </a:cubicBezTo>
                  <a:cubicBezTo>
                    <a:pt x="12695" y="15234"/>
                    <a:pt x="12661" y="15291"/>
                    <a:pt x="12627" y="15347"/>
                  </a:cubicBezTo>
                  <a:cubicBezTo>
                    <a:pt x="12593" y="15415"/>
                    <a:pt x="12571" y="15472"/>
                    <a:pt x="12548" y="15552"/>
                  </a:cubicBezTo>
                  <a:cubicBezTo>
                    <a:pt x="12525" y="15620"/>
                    <a:pt x="12502" y="15699"/>
                    <a:pt x="12502" y="15767"/>
                  </a:cubicBezTo>
                  <a:cubicBezTo>
                    <a:pt x="12502" y="15813"/>
                    <a:pt x="12480" y="15847"/>
                    <a:pt x="12480" y="15881"/>
                  </a:cubicBezTo>
                  <a:lnTo>
                    <a:pt x="12480" y="20419"/>
                  </a:lnTo>
                  <a:cubicBezTo>
                    <a:pt x="12480" y="20453"/>
                    <a:pt x="12491" y="20487"/>
                    <a:pt x="12502" y="20521"/>
                  </a:cubicBezTo>
                  <a:cubicBezTo>
                    <a:pt x="12502" y="20589"/>
                    <a:pt x="12525" y="20668"/>
                    <a:pt x="12548" y="20736"/>
                  </a:cubicBezTo>
                  <a:cubicBezTo>
                    <a:pt x="12559" y="20816"/>
                    <a:pt x="12593" y="20884"/>
                    <a:pt x="12627" y="20952"/>
                  </a:cubicBezTo>
                  <a:cubicBezTo>
                    <a:pt x="12639" y="20974"/>
                    <a:pt x="12639" y="21008"/>
                    <a:pt x="12661" y="21043"/>
                  </a:cubicBezTo>
                  <a:cubicBezTo>
                    <a:pt x="12673" y="21065"/>
                    <a:pt x="12718" y="21088"/>
                    <a:pt x="12741" y="21122"/>
                  </a:cubicBezTo>
                  <a:cubicBezTo>
                    <a:pt x="12786" y="21179"/>
                    <a:pt x="12843" y="21235"/>
                    <a:pt x="12900" y="21292"/>
                  </a:cubicBezTo>
                  <a:cubicBezTo>
                    <a:pt x="12956" y="21326"/>
                    <a:pt x="13013" y="21372"/>
                    <a:pt x="13081" y="21406"/>
                  </a:cubicBezTo>
                  <a:cubicBezTo>
                    <a:pt x="13138" y="21440"/>
                    <a:pt x="13206" y="21462"/>
                    <a:pt x="13274" y="21485"/>
                  </a:cubicBezTo>
                  <a:cubicBezTo>
                    <a:pt x="13353" y="21508"/>
                    <a:pt x="13421" y="21530"/>
                    <a:pt x="13501" y="21530"/>
                  </a:cubicBezTo>
                  <a:cubicBezTo>
                    <a:pt x="13535" y="21542"/>
                    <a:pt x="13580" y="21553"/>
                    <a:pt x="13614" y="21553"/>
                  </a:cubicBezTo>
                  <a:cubicBezTo>
                    <a:pt x="13648" y="21553"/>
                    <a:pt x="13671" y="21542"/>
                    <a:pt x="13705" y="21542"/>
                  </a:cubicBezTo>
                  <a:cubicBezTo>
                    <a:pt x="13784" y="21530"/>
                    <a:pt x="13864" y="21519"/>
                    <a:pt x="13932" y="21496"/>
                  </a:cubicBezTo>
                  <a:cubicBezTo>
                    <a:pt x="14000" y="21474"/>
                    <a:pt x="14079" y="21440"/>
                    <a:pt x="14136" y="21406"/>
                  </a:cubicBezTo>
                  <a:cubicBezTo>
                    <a:pt x="14170" y="21394"/>
                    <a:pt x="14204" y="21394"/>
                    <a:pt x="14227" y="21372"/>
                  </a:cubicBezTo>
                  <a:lnTo>
                    <a:pt x="15883" y="20305"/>
                  </a:lnTo>
                  <a:lnTo>
                    <a:pt x="15883" y="35337"/>
                  </a:lnTo>
                  <a:cubicBezTo>
                    <a:pt x="15509" y="35224"/>
                    <a:pt x="15134" y="35167"/>
                    <a:pt x="14749" y="35167"/>
                  </a:cubicBezTo>
                  <a:cubicBezTo>
                    <a:pt x="14159" y="35167"/>
                    <a:pt x="13580" y="35314"/>
                    <a:pt x="13081" y="35609"/>
                  </a:cubicBezTo>
                  <a:cubicBezTo>
                    <a:pt x="12406" y="34560"/>
                    <a:pt x="11306" y="34035"/>
                    <a:pt x="10207" y="34035"/>
                  </a:cubicBezTo>
                  <a:cubicBezTo>
                    <a:pt x="9108" y="34035"/>
                    <a:pt x="8010" y="34560"/>
                    <a:pt x="7341" y="35609"/>
                  </a:cubicBezTo>
                  <a:cubicBezTo>
                    <a:pt x="6799" y="35303"/>
                    <a:pt x="6226" y="35163"/>
                    <a:pt x="5669" y="35163"/>
                  </a:cubicBezTo>
                  <a:cubicBezTo>
                    <a:pt x="3893" y="35163"/>
                    <a:pt x="2269" y="36584"/>
                    <a:pt x="2269" y="38570"/>
                  </a:cubicBezTo>
                  <a:lnTo>
                    <a:pt x="2269" y="40839"/>
                  </a:lnTo>
                  <a:lnTo>
                    <a:pt x="1135" y="40839"/>
                  </a:lnTo>
                  <a:cubicBezTo>
                    <a:pt x="511" y="40839"/>
                    <a:pt x="1" y="41350"/>
                    <a:pt x="1" y="41974"/>
                  </a:cubicBezTo>
                  <a:cubicBezTo>
                    <a:pt x="1" y="42598"/>
                    <a:pt x="511" y="43108"/>
                    <a:pt x="1135" y="43108"/>
                  </a:cubicBezTo>
                  <a:lnTo>
                    <a:pt x="71473" y="43108"/>
                  </a:lnTo>
                  <a:cubicBezTo>
                    <a:pt x="72097" y="43108"/>
                    <a:pt x="72607" y="42598"/>
                    <a:pt x="72607" y="41974"/>
                  </a:cubicBezTo>
                  <a:cubicBezTo>
                    <a:pt x="72607" y="41350"/>
                    <a:pt x="72097" y="40839"/>
                    <a:pt x="71473" y="40839"/>
                  </a:cubicBezTo>
                  <a:lnTo>
                    <a:pt x="71473" y="40851"/>
                  </a:lnTo>
                  <a:lnTo>
                    <a:pt x="70338" y="40851"/>
                  </a:lnTo>
                  <a:lnTo>
                    <a:pt x="70338" y="38582"/>
                  </a:lnTo>
                  <a:cubicBezTo>
                    <a:pt x="70338" y="36517"/>
                    <a:pt x="69011" y="35178"/>
                    <a:pt x="66935" y="35178"/>
                  </a:cubicBezTo>
                  <a:cubicBezTo>
                    <a:pt x="66356" y="35178"/>
                    <a:pt x="65778" y="35326"/>
                    <a:pt x="65267" y="35621"/>
                  </a:cubicBezTo>
                  <a:cubicBezTo>
                    <a:pt x="64598" y="34571"/>
                    <a:pt x="63500" y="34047"/>
                    <a:pt x="62402" y="34047"/>
                  </a:cubicBezTo>
                  <a:cubicBezTo>
                    <a:pt x="61305" y="34047"/>
                    <a:pt x="60207" y="34571"/>
                    <a:pt x="59538" y="35621"/>
                  </a:cubicBezTo>
                  <a:cubicBezTo>
                    <a:pt x="59027" y="35326"/>
                    <a:pt x="58449" y="35178"/>
                    <a:pt x="57859" y="35178"/>
                  </a:cubicBezTo>
                  <a:cubicBezTo>
                    <a:pt x="57473" y="35178"/>
                    <a:pt x="57087" y="35246"/>
                    <a:pt x="56724" y="35382"/>
                  </a:cubicBezTo>
                  <a:lnTo>
                    <a:pt x="56724" y="20305"/>
                  </a:lnTo>
                  <a:lnTo>
                    <a:pt x="58381" y="21383"/>
                  </a:lnTo>
                  <a:cubicBezTo>
                    <a:pt x="58415" y="21394"/>
                    <a:pt x="58460" y="21417"/>
                    <a:pt x="58494" y="21428"/>
                  </a:cubicBezTo>
                  <a:cubicBezTo>
                    <a:pt x="58528" y="21451"/>
                    <a:pt x="58562" y="21462"/>
                    <a:pt x="58608" y="21485"/>
                  </a:cubicBezTo>
                  <a:cubicBezTo>
                    <a:pt x="58732" y="21530"/>
                    <a:pt x="58857" y="21553"/>
                    <a:pt x="58993" y="21564"/>
                  </a:cubicBezTo>
                  <a:cubicBezTo>
                    <a:pt x="59129" y="21553"/>
                    <a:pt x="59266" y="21530"/>
                    <a:pt x="59390" y="21485"/>
                  </a:cubicBezTo>
                  <a:cubicBezTo>
                    <a:pt x="59413" y="21474"/>
                    <a:pt x="59447" y="21462"/>
                    <a:pt x="59470" y="21451"/>
                  </a:cubicBezTo>
                  <a:cubicBezTo>
                    <a:pt x="59583" y="21394"/>
                    <a:pt x="59685" y="21326"/>
                    <a:pt x="59776" y="21235"/>
                  </a:cubicBezTo>
                  <a:cubicBezTo>
                    <a:pt x="59799" y="21224"/>
                    <a:pt x="59810" y="21201"/>
                    <a:pt x="59822" y="21179"/>
                  </a:cubicBezTo>
                  <a:cubicBezTo>
                    <a:pt x="59867" y="21133"/>
                    <a:pt x="59912" y="21088"/>
                    <a:pt x="59946" y="21043"/>
                  </a:cubicBezTo>
                  <a:cubicBezTo>
                    <a:pt x="59958" y="21008"/>
                    <a:pt x="59969" y="20974"/>
                    <a:pt x="59980" y="20952"/>
                  </a:cubicBezTo>
                  <a:cubicBezTo>
                    <a:pt x="60014" y="20884"/>
                    <a:pt x="60037" y="20816"/>
                    <a:pt x="60060" y="20736"/>
                  </a:cubicBezTo>
                  <a:cubicBezTo>
                    <a:pt x="60082" y="20668"/>
                    <a:pt x="60094" y="20589"/>
                    <a:pt x="60105" y="20521"/>
                  </a:cubicBezTo>
                  <a:cubicBezTo>
                    <a:pt x="60105" y="20487"/>
                    <a:pt x="60128" y="20453"/>
                    <a:pt x="60128" y="20419"/>
                  </a:cubicBezTo>
                  <a:lnTo>
                    <a:pt x="60128" y="15881"/>
                  </a:lnTo>
                  <a:cubicBezTo>
                    <a:pt x="60128" y="15847"/>
                    <a:pt x="60105" y="15813"/>
                    <a:pt x="60105" y="15767"/>
                  </a:cubicBezTo>
                  <a:cubicBezTo>
                    <a:pt x="60094" y="15699"/>
                    <a:pt x="60082" y="15620"/>
                    <a:pt x="60060" y="15552"/>
                  </a:cubicBezTo>
                  <a:cubicBezTo>
                    <a:pt x="60037" y="15472"/>
                    <a:pt x="60003" y="15415"/>
                    <a:pt x="59969" y="15347"/>
                  </a:cubicBezTo>
                  <a:cubicBezTo>
                    <a:pt x="59935" y="15291"/>
                    <a:pt x="59901" y="15234"/>
                    <a:pt x="59856" y="15177"/>
                  </a:cubicBezTo>
                  <a:cubicBezTo>
                    <a:pt x="59810" y="15109"/>
                    <a:pt x="59753" y="15064"/>
                    <a:pt x="59685" y="15007"/>
                  </a:cubicBezTo>
                  <a:cubicBezTo>
                    <a:pt x="59663" y="14984"/>
                    <a:pt x="59640" y="14950"/>
                    <a:pt x="59606" y="14928"/>
                  </a:cubicBezTo>
                  <a:lnTo>
                    <a:pt x="36916" y="179"/>
                  </a:lnTo>
                  <a:cubicBezTo>
                    <a:pt x="36729" y="60"/>
                    <a:pt x="36514" y="1"/>
                    <a:pt x="36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1"/>
            <p:cNvSpPr/>
            <p:nvPr/>
          </p:nvSpPr>
          <p:spPr>
            <a:xfrm>
              <a:off x="-1522805" y="2401940"/>
              <a:ext cx="50154" cy="23538"/>
            </a:xfrm>
            <a:custGeom>
              <a:avLst/>
              <a:gdLst/>
              <a:ahLst/>
              <a:cxnLst/>
              <a:rect l="l" t="t" r="r" b="b"/>
              <a:pathLst>
                <a:path w="8555" h="4015" extrusionOk="0">
                  <a:moveTo>
                    <a:pt x="4266" y="1"/>
                  </a:moveTo>
                  <a:cubicBezTo>
                    <a:pt x="2621" y="1"/>
                    <a:pt x="1112" y="886"/>
                    <a:pt x="306" y="2326"/>
                  </a:cubicBezTo>
                  <a:cubicBezTo>
                    <a:pt x="0" y="2871"/>
                    <a:pt x="193" y="3563"/>
                    <a:pt x="749" y="3869"/>
                  </a:cubicBezTo>
                  <a:cubicBezTo>
                    <a:pt x="924" y="3968"/>
                    <a:pt x="1114" y="4014"/>
                    <a:pt x="1301" y="4014"/>
                  </a:cubicBezTo>
                  <a:cubicBezTo>
                    <a:pt x="1698" y="4014"/>
                    <a:pt x="2084" y="3804"/>
                    <a:pt x="2292" y="3427"/>
                  </a:cubicBezTo>
                  <a:cubicBezTo>
                    <a:pt x="2723" y="2650"/>
                    <a:pt x="3500" y="2261"/>
                    <a:pt x="4277" y="2261"/>
                  </a:cubicBezTo>
                  <a:cubicBezTo>
                    <a:pt x="5054" y="2261"/>
                    <a:pt x="5831" y="2650"/>
                    <a:pt x="6262" y="3427"/>
                  </a:cubicBezTo>
                  <a:cubicBezTo>
                    <a:pt x="6471" y="3804"/>
                    <a:pt x="6856" y="4014"/>
                    <a:pt x="7253" y="4014"/>
                  </a:cubicBezTo>
                  <a:cubicBezTo>
                    <a:pt x="7441" y="4014"/>
                    <a:pt x="7631" y="3968"/>
                    <a:pt x="7805" y="3869"/>
                  </a:cubicBezTo>
                  <a:cubicBezTo>
                    <a:pt x="8361" y="3563"/>
                    <a:pt x="8554" y="2871"/>
                    <a:pt x="8248" y="2326"/>
                  </a:cubicBezTo>
                  <a:cubicBezTo>
                    <a:pt x="7442" y="886"/>
                    <a:pt x="5922" y="1"/>
                    <a:pt x="4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1"/>
            <p:cNvSpPr/>
            <p:nvPr/>
          </p:nvSpPr>
          <p:spPr>
            <a:xfrm>
              <a:off x="-1545950" y="2375272"/>
              <a:ext cx="96444" cy="37174"/>
            </a:xfrm>
            <a:custGeom>
              <a:avLst/>
              <a:gdLst/>
              <a:ahLst/>
              <a:cxnLst/>
              <a:rect l="l" t="t" r="r" b="b"/>
              <a:pathLst>
                <a:path w="16451" h="6341" extrusionOk="0">
                  <a:moveTo>
                    <a:pt x="8225" y="0"/>
                  </a:moveTo>
                  <a:cubicBezTo>
                    <a:pt x="4935" y="0"/>
                    <a:pt x="1906" y="1782"/>
                    <a:pt x="306" y="4652"/>
                  </a:cubicBezTo>
                  <a:cubicBezTo>
                    <a:pt x="0" y="5196"/>
                    <a:pt x="193" y="5888"/>
                    <a:pt x="738" y="6195"/>
                  </a:cubicBezTo>
                  <a:cubicBezTo>
                    <a:pt x="913" y="6293"/>
                    <a:pt x="1104" y="6340"/>
                    <a:pt x="1292" y="6340"/>
                  </a:cubicBezTo>
                  <a:cubicBezTo>
                    <a:pt x="1688" y="6340"/>
                    <a:pt x="2073" y="6133"/>
                    <a:pt x="2280" y="5764"/>
                  </a:cubicBezTo>
                  <a:cubicBezTo>
                    <a:pt x="3579" y="3438"/>
                    <a:pt x="5902" y="2275"/>
                    <a:pt x="8225" y="2275"/>
                  </a:cubicBezTo>
                  <a:cubicBezTo>
                    <a:pt x="10548" y="2275"/>
                    <a:pt x="12871" y="3438"/>
                    <a:pt x="14170" y="5764"/>
                  </a:cubicBezTo>
                  <a:lnTo>
                    <a:pt x="14158" y="5764"/>
                  </a:lnTo>
                  <a:cubicBezTo>
                    <a:pt x="14366" y="6133"/>
                    <a:pt x="14751" y="6340"/>
                    <a:pt x="15147" y="6340"/>
                  </a:cubicBezTo>
                  <a:cubicBezTo>
                    <a:pt x="15335" y="6340"/>
                    <a:pt x="15526" y="6293"/>
                    <a:pt x="15701" y="6195"/>
                  </a:cubicBezTo>
                  <a:cubicBezTo>
                    <a:pt x="16257" y="5888"/>
                    <a:pt x="16450" y="5196"/>
                    <a:pt x="16144" y="4652"/>
                  </a:cubicBezTo>
                  <a:cubicBezTo>
                    <a:pt x="14533" y="1782"/>
                    <a:pt x="11504" y="0"/>
                    <a:pt x="82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1"/>
            <p:cNvSpPr/>
            <p:nvPr/>
          </p:nvSpPr>
          <p:spPr>
            <a:xfrm>
              <a:off x="-1569295" y="2348732"/>
              <a:ext cx="143133" cy="50887"/>
            </a:xfrm>
            <a:custGeom>
              <a:avLst/>
              <a:gdLst/>
              <a:ahLst/>
              <a:cxnLst/>
              <a:rect l="l" t="t" r="r" b="b"/>
              <a:pathLst>
                <a:path w="24415" h="8680" extrusionOk="0">
                  <a:moveTo>
                    <a:pt x="12196" y="1"/>
                  </a:moveTo>
                  <a:cubicBezTo>
                    <a:pt x="7272" y="1"/>
                    <a:pt x="2723" y="2667"/>
                    <a:pt x="318" y="6967"/>
                  </a:cubicBezTo>
                  <a:cubicBezTo>
                    <a:pt x="0" y="7511"/>
                    <a:pt x="204" y="8203"/>
                    <a:pt x="749" y="8509"/>
                  </a:cubicBezTo>
                  <a:cubicBezTo>
                    <a:pt x="919" y="8600"/>
                    <a:pt x="1112" y="8657"/>
                    <a:pt x="1305" y="8657"/>
                  </a:cubicBezTo>
                  <a:cubicBezTo>
                    <a:pt x="1713" y="8657"/>
                    <a:pt x="2099" y="8430"/>
                    <a:pt x="2292" y="8067"/>
                  </a:cubicBezTo>
                  <a:cubicBezTo>
                    <a:pt x="4300" y="4482"/>
                    <a:pt x="8089" y="2270"/>
                    <a:pt x="12196" y="2270"/>
                  </a:cubicBezTo>
                  <a:cubicBezTo>
                    <a:pt x="16303" y="2270"/>
                    <a:pt x="20092" y="4482"/>
                    <a:pt x="22100" y="8067"/>
                  </a:cubicBezTo>
                  <a:cubicBezTo>
                    <a:pt x="22302" y="8456"/>
                    <a:pt x="22696" y="8679"/>
                    <a:pt x="23106" y="8679"/>
                  </a:cubicBezTo>
                  <a:cubicBezTo>
                    <a:pt x="23295" y="8679"/>
                    <a:pt x="23487" y="8632"/>
                    <a:pt x="23665" y="8532"/>
                  </a:cubicBezTo>
                  <a:cubicBezTo>
                    <a:pt x="24221" y="8226"/>
                    <a:pt x="24414" y="7511"/>
                    <a:pt x="24085" y="6967"/>
                  </a:cubicBezTo>
                  <a:cubicBezTo>
                    <a:pt x="21669" y="2667"/>
                    <a:pt x="17131" y="1"/>
                    <a:pt x="12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1"/>
            <p:cNvSpPr/>
            <p:nvPr/>
          </p:nvSpPr>
          <p:spPr>
            <a:xfrm>
              <a:off x="-1592440" y="2322128"/>
              <a:ext cx="190086" cy="64388"/>
            </a:xfrm>
            <a:custGeom>
              <a:avLst/>
              <a:gdLst/>
              <a:ahLst/>
              <a:cxnLst/>
              <a:rect l="l" t="t" r="r" b="b"/>
              <a:pathLst>
                <a:path w="32424" h="10983" extrusionOk="0">
                  <a:moveTo>
                    <a:pt x="16155" y="1"/>
                  </a:moveTo>
                  <a:cubicBezTo>
                    <a:pt x="9575" y="1"/>
                    <a:pt x="3517" y="3552"/>
                    <a:pt x="306" y="9292"/>
                  </a:cubicBezTo>
                  <a:cubicBezTo>
                    <a:pt x="0" y="9837"/>
                    <a:pt x="193" y="10529"/>
                    <a:pt x="738" y="10835"/>
                  </a:cubicBezTo>
                  <a:cubicBezTo>
                    <a:pt x="916" y="10934"/>
                    <a:pt x="1108" y="10980"/>
                    <a:pt x="1297" y="10980"/>
                  </a:cubicBezTo>
                  <a:cubicBezTo>
                    <a:pt x="1698" y="10980"/>
                    <a:pt x="2084" y="10770"/>
                    <a:pt x="2292" y="10393"/>
                  </a:cubicBezTo>
                  <a:cubicBezTo>
                    <a:pt x="5094" y="5378"/>
                    <a:pt x="10403" y="2270"/>
                    <a:pt x="16155" y="2270"/>
                  </a:cubicBezTo>
                  <a:cubicBezTo>
                    <a:pt x="21907" y="2270"/>
                    <a:pt x="27216" y="5378"/>
                    <a:pt x="30030" y="10393"/>
                  </a:cubicBezTo>
                  <a:cubicBezTo>
                    <a:pt x="30223" y="10756"/>
                    <a:pt x="30597" y="10971"/>
                    <a:pt x="31005" y="10983"/>
                  </a:cubicBezTo>
                  <a:cubicBezTo>
                    <a:pt x="31868" y="10983"/>
                    <a:pt x="32424" y="10052"/>
                    <a:pt x="31992" y="9292"/>
                  </a:cubicBezTo>
                  <a:cubicBezTo>
                    <a:pt x="28782" y="3552"/>
                    <a:pt x="22724" y="1"/>
                    <a:pt x="161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1"/>
            <p:cNvSpPr/>
            <p:nvPr/>
          </p:nvSpPr>
          <p:spPr>
            <a:xfrm>
              <a:off x="-1615720" y="2295530"/>
              <a:ext cx="235913" cy="78006"/>
            </a:xfrm>
            <a:custGeom>
              <a:avLst/>
              <a:gdLst/>
              <a:ahLst/>
              <a:cxnLst/>
              <a:rect l="l" t="t" r="r" b="b"/>
              <a:pathLst>
                <a:path w="40241" h="13306" extrusionOk="0">
                  <a:moveTo>
                    <a:pt x="20126" y="0"/>
                  </a:moveTo>
                  <a:cubicBezTo>
                    <a:pt x="11901" y="0"/>
                    <a:pt x="4323" y="4447"/>
                    <a:pt x="318" y="11617"/>
                  </a:cubicBezTo>
                  <a:cubicBezTo>
                    <a:pt x="1" y="12162"/>
                    <a:pt x="205" y="12854"/>
                    <a:pt x="749" y="13160"/>
                  </a:cubicBezTo>
                  <a:cubicBezTo>
                    <a:pt x="922" y="13257"/>
                    <a:pt x="1109" y="13303"/>
                    <a:pt x="1294" y="13303"/>
                  </a:cubicBezTo>
                  <a:cubicBezTo>
                    <a:pt x="1693" y="13303"/>
                    <a:pt x="2083" y="13090"/>
                    <a:pt x="2292" y="12718"/>
                  </a:cubicBezTo>
                  <a:cubicBezTo>
                    <a:pt x="5900" y="6262"/>
                    <a:pt x="12718" y="2269"/>
                    <a:pt x="20115" y="2269"/>
                  </a:cubicBezTo>
                  <a:cubicBezTo>
                    <a:pt x="27512" y="2269"/>
                    <a:pt x="34330" y="6262"/>
                    <a:pt x="37949" y="12718"/>
                  </a:cubicBezTo>
                  <a:cubicBezTo>
                    <a:pt x="38157" y="13095"/>
                    <a:pt x="38543" y="13305"/>
                    <a:pt x="38940" y="13305"/>
                  </a:cubicBezTo>
                  <a:cubicBezTo>
                    <a:pt x="39127" y="13305"/>
                    <a:pt x="39317" y="13258"/>
                    <a:pt x="39492" y="13160"/>
                  </a:cubicBezTo>
                  <a:cubicBezTo>
                    <a:pt x="40048" y="12854"/>
                    <a:pt x="40240" y="12162"/>
                    <a:pt x="39934" y="11617"/>
                  </a:cubicBezTo>
                  <a:cubicBezTo>
                    <a:pt x="35918" y="4447"/>
                    <a:pt x="28340" y="0"/>
                    <a:pt x="201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25AFA9-FEC6-4D0C-AF3B-484A4CA883DA}"/>
              </a:ext>
            </a:extLst>
          </p:cNvPr>
          <p:cNvSpPr txBox="1"/>
          <p:nvPr/>
        </p:nvSpPr>
        <p:spPr>
          <a:xfrm>
            <a:off x="772093" y="1986974"/>
            <a:ext cx="750898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READY TO INVEST IN OUR COMPANY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  OR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QUESTIONS ???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Picture 1"/>
          <p:cNvPicPr/>
          <p:nvPr/>
        </p:nvPicPr>
        <p:blipFill>
          <a:blip r:embed="rId2"/>
          <a:stretch/>
        </p:blipFill>
        <p:spPr>
          <a:xfrm>
            <a:off x="6899760" y="686160"/>
            <a:ext cx="1274040" cy="1270440"/>
          </a:xfrm>
          <a:prstGeom prst="rect">
            <a:avLst/>
          </a:prstGeom>
          <a:ln>
            <a:noFill/>
          </a:ln>
        </p:spPr>
      </p:pic>
      <p:sp>
        <p:nvSpPr>
          <p:cNvPr id="549" name="TextShape 1"/>
          <p:cNvSpPr txBox="1"/>
          <p:nvPr/>
        </p:nvSpPr>
        <p:spPr>
          <a:xfrm>
            <a:off x="431280" y="2918160"/>
            <a:ext cx="2087640" cy="3819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marL="457200" indent="-304560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C00000"/>
                </a:solidFill>
                <a:latin typeface="EB Garamond"/>
                <a:ea typeface="EB Garamond"/>
              </a:rPr>
              <a:t>…the much awaited</a:t>
            </a:r>
            <a:endParaRPr lang="en-US" sz="1400" b="0" strike="noStrike" spc="-1">
              <a:latin typeface="Arial"/>
            </a:endParaRPr>
          </a:p>
          <a:p>
            <a:pPr marL="457200" indent="-304560"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</p:txBody>
      </p:sp>
      <p:grpSp>
        <p:nvGrpSpPr>
          <p:cNvPr id="550" name="Group 2"/>
          <p:cNvGrpSpPr/>
          <p:nvPr/>
        </p:nvGrpSpPr>
        <p:grpSpPr>
          <a:xfrm>
            <a:off x="5811120" y="1111320"/>
            <a:ext cx="1980000" cy="1907640"/>
            <a:chOff x="5811120" y="1111320"/>
            <a:chExt cx="1980000" cy="1907640"/>
          </a:xfrm>
        </p:grpSpPr>
        <p:sp>
          <p:nvSpPr>
            <p:cNvPr id="551" name="CustomShape 3"/>
            <p:cNvSpPr/>
            <p:nvPr/>
          </p:nvSpPr>
          <p:spPr>
            <a:xfrm>
              <a:off x="5811120" y="1111320"/>
              <a:ext cx="1963800" cy="1497600"/>
            </a:xfrm>
            <a:custGeom>
              <a:avLst/>
              <a:gdLst/>
              <a:ahLst/>
              <a:cxnLst/>
              <a:rect l="l" t="t" r="r" b="b"/>
              <a:pathLst>
                <a:path w="212684" h="162208">
                  <a:moveTo>
                    <a:pt x="109441" y="1"/>
                  </a:moveTo>
                  <a:cubicBezTo>
                    <a:pt x="79644" y="1"/>
                    <a:pt x="50872" y="12897"/>
                    <a:pt x="31068" y="36025"/>
                  </a:cubicBezTo>
                  <a:cubicBezTo>
                    <a:pt x="33570" y="35218"/>
                    <a:pt x="36296" y="34711"/>
                    <a:pt x="38970" y="34711"/>
                  </a:cubicBezTo>
                  <a:cubicBezTo>
                    <a:pt x="39179" y="34711"/>
                    <a:pt x="39388" y="34714"/>
                    <a:pt x="39596" y="34720"/>
                  </a:cubicBezTo>
                  <a:cubicBezTo>
                    <a:pt x="39668" y="34719"/>
                    <a:pt x="39740" y="34719"/>
                    <a:pt x="39812" y="34719"/>
                  </a:cubicBezTo>
                  <a:cubicBezTo>
                    <a:pt x="51212" y="34719"/>
                    <a:pt x="61466" y="41574"/>
                    <a:pt x="65877" y="52124"/>
                  </a:cubicBezTo>
                  <a:cubicBezTo>
                    <a:pt x="68408" y="41509"/>
                    <a:pt x="77835" y="34189"/>
                    <a:pt x="88478" y="34189"/>
                  </a:cubicBezTo>
                  <a:cubicBezTo>
                    <a:pt x="89178" y="34189"/>
                    <a:pt x="89883" y="34220"/>
                    <a:pt x="90591" y="34285"/>
                  </a:cubicBezTo>
                  <a:cubicBezTo>
                    <a:pt x="102165" y="35416"/>
                    <a:pt x="111128" y="44815"/>
                    <a:pt x="111564" y="56389"/>
                  </a:cubicBezTo>
                  <a:lnTo>
                    <a:pt x="17405" y="56389"/>
                  </a:lnTo>
                  <a:cubicBezTo>
                    <a:pt x="1" y="90240"/>
                    <a:pt x="2786" y="130967"/>
                    <a:pt x="24541" y="162208"/>
                  </a:cubicBezTo>
                  <a:lnTo>
                    <a:pt x="109388" y="77361"/>
                  </a:lnTo>
                  <a:lnTo>
                    <a:pt x="194235" y="162208"/>
                  </a:lnTo>
                  <a:cubicBezTo>
                    <a:pt x="206244" y="144977"/>
                    <a:pt x="212684" y="124527"/>
                    <a:pt x="212597" y="103468"/>
                  </a:cubicBezTo>
                  <a:cubicBezTo>
                    <a:pt x="212597" y="99726"/>
                    <a:pt x="212423" y="95984"/>
                    <a:pt x="211987" y="92242"/>
                  </a:cubicBezTo>
                  <a:lnTo>
                    <a:pt x="145937" y="92242"/>
                  </a:lnTo>
                  <a:cubicBezTo>
                    <a:pt x="146547" y="79885"/>
                    <a:pt x="156728" y="70138"/>
                    <a:pt x="169085" y="70138"/>
                  </a:cubicBezTo>
                  <a:cubicBezTo>
                    <a:pt x="179789" y="70225"/>
                    <a:pt x="189014" y="77622"/>
                    <a:pt x="191537" y="87978"/>
                  </a:cubicBezTo>
                  <a:cubicBezTo>
                    <a:pt x="194583" y="80668"/>
                    <a:pt x="200500" y="75011"/>
                    <a:pt x="207897" y="72140"/>
                  </a:cubicBezTo>
                  <a:cubicBezTo>
                    <a:pt x="196584" y="36460"/>
                    <a:pt x="166823" y="9657"/>
                    <a:pt x="130099" y="2087"/>
                  </a:cubicBezTo>
                  <a:cubicBezTo>
                    <a:pt x="123224" y="685"/>
                    <a:pt x="116305" y="1"/>
                    <a:pt x="109441" y="1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2" name="CustomShape 4"/>
            <p:cNvSpPr/>
            <p:nvPr/>
          </p:nvSpPr>
          <p:spPr>
            <a:xfrm>
              <a:off x="6037920" y="1825200"/>
              <a:ext cx="1566720" cy="1193760"/>
            </a:xfrm>
            <a:custGeom>
              <a:avLst/>
              <a:gdLst/>
              <a:ahLst/>
              <a:cxnLst/>
              <a:rect l="l" t="t" r="r" b="b"/>
              <a:pathLst>
                <a:path w="169694" h="129317">
                  <a:moveTo>
                    <a:pt x="84847" y="1"/>
                  </a:moveTo>
                  <a:lnTo>
                    <a:pt x="0" y="84848"/>
                  </a:lnTo>
                  <a:cubicBezTo>
                    <a:pt x="19232" y="112695"/>
                    <a:pt x="50995" y="129316"/>
                    <a:pt x="84847" y="129316"/>
                  </a:cubicBezTo>
                  <a:cubicBezTo>
                    <a:pt x="118699" y="129316"/>
                    <a:pt x="150375" y="112695"/>
                    <a:pt x="169694" y="84848"/>
                  </a:cubicBezTo>
                  <a:lnTo>
                    <a:pt x="84847" y="1"/>
                  </a:ln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3" name="CustomShape 5"/>
            <p:cNvSpPr/>
            <p:nvPr/>
          </p:nvSpPr>
          <p:spPr>
            <a:xfrm>
              <a:off x="5851440" y="1754280"/>
              <a:ext cx="1939680" cy="1040400"/>
            </a:xfrm>
            <a:custGeom>
              <a:avLst/>
              <a:gdLst/>
              <a:ahLst/>
              <a:cxnLst/>
              <a:rect l="l" t="t" r="r" b="b"/>
              <a:pathLst>
                <a:path w="210073" h="112695">
                  <a:moveTo>
                    <a:pt x="105036" y="1"/>
                  </a:moveTo>
                  <a:lnTo>
                    <a:pt x="0" y="105037"/>
                  </a:lnTo>
                  <a:lnTo>
                    <a:pt x="7658" y="112695"/>
                  </a:lnTo>
                  <a:lnTo>
                    <a:pt x="105036" y="15317"/>
                  </a:lnTo>
                  <a:lnTo>
                    <a:pt x="202414" y="112695"/>
                  </a:lnTo>
                  <a:lnTo>
                    <a:pt x="210072" y="105037"/>
                  </a:lnTo>
                  <a:lnTo>
                    <a:pt x="10503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4" name="CustomShape 6"/>
            <p:cNvSpPr/>
            <p:nvPr/>
          </p:nvSpPr>
          <p:spPr>
            <a:xfrm>
              <a:off x="6671160" y="2395800"/>
              <a:ext cx="300240" cy="300240"/>
            </a:xfrm>
            <a:custGeom>
              <a:avLst/>
              <a:gdLst/>
              <a:ahLst/>
              <a:cxnLst/>
              <a:rect l="l" t="t" r="r" b="b"/>
              <a:pathLst>
                <a:path w="32548" h="32548">
                  <a:moveTo>
                    <a:pt x="16274" y="1"/>
                  </a:moveTo>
                  <a:cubicBezTo>
                    <a:pt x="7311" y="1"/>
                    <a:pt x="1" y="7311"/>
                    <a:pt x="1" y="16274"/>
                  </a:cubicBezTo>
                  <a:cubicBezTo>
                    <a:pt x="1" y="25237"/>
                    <a:pt x="7311" y="32547"/>
                    <a:pt x="16274" y="32547"/>
                  </a:cubicBezTo>
                  <a:cubicBezTo>
                    <a:pt x="25237" y="32547"/>
                    <a:pt x="32547" y="25237"/>
                    <a:pt x="32547" y="16274"/>
                  </a:cubicBezTo>
                  <a:cubicBezTo>
                    <a:pt x="32547" y="7311"/>
                    <a:pt x="25237" y="1"/>
                    <a:pt x="162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5" name="CustomShape 7"/>
            <p:cNvSpPr/>
            <p:nvPr/>
          </p:nvSpPr>
          <p:spPr>
            <a:xfrm>
              <a:off x="6581880" y="2366280"/>
              <a:ext cx="418320" cy="358560"/>
            </a:xfrm>
            <a:custGeom>
              <a:avLst/>
              <a:gdLst/>
              <a:ahLst/>
              <a:cxnLst/>
              <a:rect l="l" t="t" r="r" b="b"/>
              <a:pathLst>
                <a:path w="45340" h="38860">
                  <a:moveTo>
                    <a:pt x="25933" y="6400"/>
                  </a:moveTo>
                  <a:cubicBezTo>
                    <a:pt x="33156" y="6400"/>
                    <a:pt x="38986" y="12230"/>
                    <a:pt x="38986" y="19453"/>
                  </a:cubicBezTo>
                  <a:cubicBezTo>
                    <a:pt x="38986" y="27336"/>
                    <a:pt x="32544" y="32555"/>
                    <a:pt x="25842" y="32555"/>
                  </a:cubicBezTo>
                  <a:cubicBezTo>
                    <a:pt x="22630" y="32555"/>
                    <a:pt x="19359" y="31356"/>
                    <a:pt x="16709" y="28677"/>
                  </a:cubicBezTo>
                  <a:cubicBezTo>
                    <a:pt x="8442" y="20497"/>
                    <a:pt x="14272" y="6400"/>
                    <a:pt x="25933" y="6400"/>
                  </a:cubicBezTo>
                  <a:close/>
                  <a:moveTo>
                    <a:pt x="25788" y="0"/>
                  </a:moveTo>
                  <a:cubicBezTo>
                    <a:pt x="21017" y="0"/>
                    <a:pt x="16150" y="1765"/>
                    <a:pt x="12183" y="5703"/>
                  </a:cubicBezTo>
                  <a:cubicBezTo>
                    <a:pt x="0" y="17974"/>
                    <a:pt x="8616" y="38859"/>
                    <a:pt x="25933" y="38859"/>
                  </a:cubicBezTo>
                  <a:cubicBezTo>
                    <a:pt x="36637" y="38859"/>
                    <a:pt x="45339" y="30157"/>
                    <a:pt x="45339" y="19453"/>
                  </a:cubicBezTo>
                  <a:cubicBezTo>
                    <a:pt x="45339" y="7734"/>
                    <a:pt x="35775" y="0"/>
                    <a:pt x="257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6" name="CustomShape 8"/>
            <p:cNvSpPr/>
            <p:nvPr/>
          </p:nvSpPr>
          <p:spPr>
            <a:xfrm>
              <a:off x="6825240" y="2385360"/>
              <a:ext cx="360" cy="300960"/>
            </a:xfrm>
            <a:custGeom>
              <a:avLst/>
              <a:gdLst/>
              <a:ahLst/>
              <a:cxnLst/>
              <a:rect l="l" t="t" r="r" b="b"/>
              <a:pathLst>
                <a:path w="1" h="32634">
                  <a:moveTo>
                    <a:pt x="0" y="1"/>
                  </a:moveTo>
                  <a:lnTo>
                    <a:pt x="0" y="32634"/>
                  </a:lnTo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7" name="CustomShape 9"/>
            <p:cNvSpPr/>
            <p:nvPr/>
          </p:nvSpPr>
          <p:spPr>
            <a:xfrm>
              <a:off x="6795720" y="2385360"/>
              <a:ext cx="59760" cy="300960"/>
            </a:xfrm>
            <a:custGeom>
              <a:avLst/>
              <a:gdLst/>
              <a:ahLst/>
              <a:cxnLst/>
              <a:rect l="l" t="t" r="r" b="b"/>
              <a:pathLst>
                <a:path w="6527" h="32634">
                  <a:moveTo>
                    <a:pt x="0" y="1"/>
                  </a:moveTo>
                  <a:lnTo>
                    <a:pt x="0" y="32634"/>
                  </a:lnTo>
                  <a:lnTo>
                    <a:pt x="6527" y="32634"/>
                  </a:lnTo>
                  <a:lnTo>
                    <a:pt x="6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8" name="CustomShape 10"/>
            <p:cNvSpPr/>
            <p:nvPr/>
          </p:nvSpPr>
          <p:spPr>
            <a:xfrm>
              <a:off x="6664680" y="2545920"/>
              <a:ext cx="311400" cy="360"/>
            </a:xfrm>
            <a:custGeom>
              <a:avLst/>
              <a:gdLst/>
              <a:ahLst/>
              <a:cxnLst/>
              <a:rect l="l" t="t" r="r" b="b"/>
              <a:pathLst>
                <a:path w="33766" h="1">
                  <a:moveTo>
                    <a:pt x="1" y="0"/>
                  </a:moveTo>
                  <a:lnTo>
                    <a:pt x="33765" y="0"/>
                  </a:lnTo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9" name="CustomShape 11"/>
            <p:cNvSpPr/>
            <p:nvPr/>
          </p:nvSpPr>
          <p:spPr>
            <a:xfrm>
              <a:off x="6664680" y="2515320"/>
              <a:ext cx="311400" cy="59760"/>
            </a:xfrm>
            <a:custGeom>
              <a:avLst/>
              <a:gdLst/>
              <a:ahLst/>
              <a:cxnLst/>
              <a:rect l="l" t="t" r="r" b="b"/>
              <a:pathLst>
                <a:path w="33766" h="6527">
                  <a:moveTo>
                    <a:pt x="1" y="0"/>
                  </a:moveTo>
                  <a:lnTo>
                    <a:pt x="1" y="6527"/>
                  </a:lnTo>
                  <a:lnTo>
                    <a:pt x="33765" y="6527"/>
                  </a:lnTo>
                  <a:lnTo>
                    <a:pt x="3376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60" name="CustomShape 12"/>
          <p:cNvSpPr/>
          <p:nvPr/>
        </p:nvSpPr>
        <p:spPr>
          <a:xfrm>
            <a:off x="5646240" y="2966040"/>
            <a:ext cx="2419200" cy="571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</a:pPr>
            <a:r>
              <a:rPr lang="en" sz="2000" b="0" i="1" strike="noStrike" spc="-1">
                <a:solidFill>
                  <a:srgbClr val="434343"/>
                </a:solidFill>
                <a:latin typeface="Old Standard TT"/>
                <a:ea typeface="Arial"/>
              </a:rPr>
              <a:t>CEO vision statement</a:t>
            </a:r>
            <a:br/>
            <a:endParaRPr lang="en-US" sz="2000" b="0" strike="noStrike" spc="-1">
              <a:latin typeface="Arial"/>
            </a:endParaRPr>
          </a:p>
        </p:txBody>
      </p:sp>
      <p:sp>
        <p:nvSpPr>
          <p:cNvPr id="561" name="CustomShape 13"/>
          <p:cNvSpPr/>
          <p:nvPr/>
        </p:nvSpPr>
        <p:spPr>
          <a:xfrm>
            <a:off x="6037920" y="3204360"/>
            <a:ext cx="2419200" cy="343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" sz="800" b="0" i="1" strike="noStrike" spc="-1">
                <a:solidFill>
                  <a:srgbClr val="C00000"/>
                </a:solidFill>
                <a:latin typeface="Montserrat"/>
                <a:ea typeface="Montserrat"/>
              </a:rPr>
              <a:t>…Infinte Insights from Inference!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562" name="CustomShape 14"/>
          <p:cNvSpPr/>
          <p:nvPr/>
        </p:nvSpPr>
        <p:spPr>
          <a:xfrm>
            <a:off x="2901240" y="2509920"/>
            <a:ext cx="467316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282828"/>
                </a:solidFill>
                <a:latin typeface="Mistral"/>
                <a:ea typeface="Arial"/>
              </a:rPr>
              <a:t>…May 3, 2021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563" name="TextShape 15"/>
          <p:cNvSpPr txBox="1"/>
          <p:nvPr/>
        </p:nvSpPr>
        <p:spPr>
          <a:xfrm>
            <a:off x="360360" y="1560240"/>
            <a:ext cx="3571560" cy="984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400" b="0" i="1" strike="noStrike" spc="-1">
                <a:solidFill>
                  <a:srgbClr val="CC0000"/>
                </a:solidFill>
                <a:latin typeface="Bodoni MT Condensed"/>
                <a:ea typeface="Montserrat"/>
              </a:rPr>
              <a:t>…IT ALL STARTED ON 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CustomShape 16"/>
          <p:cNvSpPr/>
          <p:nvPr/>
        </p:nvSpPr>
        <p:spPr>
          <a:xfrm>
            <a:off x="0" y="3699000"/>
            <a:ext cx="48276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C000"/>
                </a:solidFill>
                <a:latin typeface="Arial"/>
                <a:ea typeface="Arial"/>
              </a:rPr>
              <a:t>Inference problem </a:t>
            </a:r>
            <a:r>
              <a:rPr lang="en-US" sz="1000" b="0" strike="noStrike" spc="-1">
                <a:solidFill>
                  <a:srgbClr val="FFC000"/>
                </a:solidFill>
                <a:latin typeface="Arial"/>
                <a:ea typeface="Arial"/>
              </a:rPr>
              <a:t>Given an </a:t>
            </a: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Arial"/>
              </a:rPr>
              <a:t>X</a:t>
            </a:r>
            <a:r>
              <a:rPr lang="en-US" sz="1000" b="0" strike="noStrike" spc="-1">
                <a:solidFill>
                  <a:srgbClr val="FFC000"/>
                </a:solidFill>
                <a:latin typeface="Arial"/>
                <a:ea typeface="Arial"/>
              </a:rPr>
              <a:t> predict </a:t>
            </a:r>
            <a:r>
              <a:rPr lang="en-US" sz="1000" b="0" strike="noStrike" spc="-1">
                <a:solidFill>
                  <a:srgbClr val="C00000"/>
                </a:solidFill>
                <a:latin typeface="Arial"/>
                <a:ea typeface="Arial"/>
              </a:rPr>
              <a:t>y</a:t>
            </a:r>
            <a:endParaRPr lang="en-US" sz="1000" b="0" strike="noStrike" spc="-1">
              <a:latin typeface="Arial"/>
            </a:endParaRPr>
          </a:p>
        </p:txBody>
      </p:sp>
      <p:grpSp>
        <p:nvGrpSpPr>
          <p:cNvPr id="565" name="Group 17"/>
          <p:cNvGrpSpPr/>
          <p:nvPr/>
        </p:nvGrpSpPr>
        <p:grpSpPr>
          <a:xfrm>
            <a:off x="4679280" y="3840480"/>
            <a:ext cx="321840" cy="321840"/>
            <a:chOff x="4679280" y="3840480"/>
            <a:chExt cx="321840" cy="321840"/>
          </a:xfrm>
        </p:grpSpPr>
        <p:sp>
          <p:nvSpPr>
            <p:cNvPr id="566" name="CustomShape 18"/>
            <p:cNvSpPr/>
            <p:nvPr/>
          </p:nvSpPr>
          <p:spPr>
            <a:xfrm>
              <a:off x="4679280" y="3961080"/>
              <a:ext cx="321840" cy="201240"/>
            </a:xfrm>
            <a:custGeom>
              <a:avLst/>
              <a:gdLst/>
              <a:ahLst/>
              <a:cxnLst/>
              <a:rect l="l" t="t" r="r" b="b"/>
              <a:pathLst>
                <a:path w="10121" h="6336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7" name="CustomShape 19"/>
            <p:cNvSpPr/>
            <p:nvPr/>
          </p:nvSpPr>
          <p:spPr>
            <a:xfrm>
              <a:off x="4683240" y="3840480"/>
              <a:ext cx="308520" cy="185040"/>
            </a:xfrm>
            <a:custGeom>
              <a:avLst/>
              <a:gdLst/>
              <a:ahLst/>
              <a:cxnLst/>
              <a:rect l="l" t="t" r="r" b="b"/>
              <a:pathLst>
                <a:path w="9704" h="5829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ctrTitle"/>
          </p:nvPr>
        </p:nvSpPr>
        <p:spPr>
          <a:xfrm>
            <a:off x="790974" y="402699"/>
            <a:ext cx="7992715" cy="6314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PROBLEM STATEMENT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142" name="Google Shape;142;p15"/>
          <p:cNvGrpSpPr/>
          <p:nvPr/>
        </p:nvGrpSpPr>
        <p:grpSpPr>
          <a:xfrm>
            <a:off x="732897" y="3217904"/>
            <a:ext cx="927302" cy="2083860"/>
            <a:chOff x="2449930" y="2556776"/>
            <a:chExt cx="1339065" cy="3009185"/>
          </a:xfrm>
        </p:grpSpPr>
        <p:sp>
          <p:nvSpPr>
            <p:cNvPr id="143" name="Google Shape;143;p15"/>
            <p:cNvSpPr/>
            <p:nvPr/>
          </p:nvSpPr>
          <p:spPr>
            <a:xfrm>
              <a:off x="2449930" y="2556776"/>
              <a:ext cx="1339065" cy="2243750"/>
            </a:xfrm>
            <a:custGeom>
              <a:avLst/>
              <a:gdLst/>
              <a:ahLst/>
              <a:cxnLst/>
              <a:rect l="l" t="t" r="r" b="b"/>
              <a:pathLst>
                <a:path w="62727" h="105106" extrusionOk="0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2876464" y="3265233"/>
              <a:ext cx="475943" cy="2300727"/>
            </a:xfrm>
            <a:custGeom>
              <a:avLst/>
              <a:gdLst/>
              <a:ahLst/>
              <a:cxnLst/>
              <a:rect l="l" t="t" r="r" b="b"/>
              <a:pathLst>
                <a:path w="22295" h="107775" extrusionOk="0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15"/>
          <p:cNvGrpSpPr/>
          <p:nvPr/>
        </p:nvGrpSpPr>
        <p:grpSpPr>
          <a:xfrm>
            <a:off x="-2" y="3587707"/>
            <a:ext cx="1282408" cy="1701863"/>
            <a:chOff x="1231043" y="3326737"/>
            <a:chExt cx="1851853" cy="2457564"/>
          </a:xfrm>
        </p:grpSpPr>
        <p:sp>
          <p:nvSpPr>
            <p:cNvPr id="146" name="Google Shape;146;p15"/>
            <p:cNvSpPr/>
            <p:nvPr/>
          </p:nvSpPr>
          <p:spPr>
            <a:xfrm>
              <a:off x="1231043" y="3326737"/>
              <a:ext cx="1851853" cy="1904112"/>
            </a:xfrm>
            <a:custGeom>
              <a:avLst/>
              <a:gdLst/>
              <a:ahLst/>
              <a:cxnLst/>
              <a:rect l="l" t="t" r="r" b="b"/>
              <a:pathLst>
                <a:path w="86748" h="89196" extrusionOk="0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899813" y="3980288"/>
              <a:ext cx="541266" cy="1804013"/>
            </a:xfrm>
            <a:custGeom>
              <a:avLst/>
              <a:gdLst/>
              <a:ahLst/>
              <a:cxnLst/>
              <a:rect l="l" t="t" r="r" b="b"/>
              <a:pathLst>
                <a:path w="25355" h="84507" extrusionOk="0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142F8B9-0D53-4EE3-B782-C76C4DD4B253}"/>
              </a:ext>
            </a:extLst>
          </p:cNvPr>
          <p:cNvSpPr txBox="1">
            <a:spLocks/>
          </p:cNvSpPr>
          <p:nvPr/>
        </p:nvSpPr>
        <p:spPr>
          <a:xfrm>
            <a:off x="1381893" y="1134829"/>
            <a:ext cx="4961379" cy="1784392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solidFill>
                  <a:srgbClr val="FFC000"/>
                </a:solidFill>
              </a:rPr>
              <a:t>Data Source </a:t>
            </a:r>
            <a:r>
              <a:rPr lang="en-US" sz="2200" b="1" dirty="0"/>
              <a:t> </a:t>
            </a:r>
            <a:r>
              <a:rPr lang="en-US" sz="600" b="1" dirty="0">
                <a:hlinkClick r:id="rId3"/>
              </a:rPr>
              <a:t>https://www.kaggle.com/c/house-prices-advanced-regression-techniques</a:t>
            </a:r>
            <a:r>
              <a:rPr lang="en-US" sz="600" b="1" dirty="0"/>
              <a:t> </a:t>
            </a:r>
            <a:r>
              <a:rPr lang="en-US" sz="600" b="1" dirty="0">
                <a:solidFill>
                  <a:srgbClr val="FFC000"/>
                </a:solidFill>
              </a:rPr>
              <a:t>(</a:t>
            </a:r>
            <a:r>
              <a:rPr lang="en-US" sz="800" b="1" dirty="0">
                <a:solidFill>
                  <a:schemeClr val="accent4">
                    <a:lumMod val="75000"/>
                  </a:schemeClr>
                </a:solidFill>
              </a:rPr>
              <a:t>train.csv</a:t>
            </a:r>
            <a:r>
              <a:rPr lang="en-US" sz="800" b="1" dirty="0">
                <a:solidFill>
                  <a:srgbClr val="FFC000"/>
                </a:solidFill>
              </a:rPr>
              <a:t>)</a:t>
            </a:r>
          </a:p>
          <a:p>
            <a:r>
              <a:rPr lang="en-US" sz="2000" b="1" dirty="0">
                <a:solidFill>
                  <a:srgbClr val="FFC000"/>
                </a:solidFill>
              </a:rPr>
              <a:t>Explanatory (X) </a:t>
            </a:r>
            <a:r>
              <a:rPr lang="en-US" sz="2400" b="1" dirty="0"/>
              <a:t> </a:t>
            </a:r>
            <a:r>
              <a:rPr lang="en-US" sz="2000" b="1" dirty="0">
                <a:solidFill>
                  <a:schemeClr val="accent4"/>
                </a:solidFill>
              </a:rPr>
              <a:t>79</a:t>
            </a:r>
            <a:r>
              <a:rPr lang="en-US" sz="3200" b="1" dirty="0">
                <a:solidFill>
                  <a:schemeClr val="accent4"/>
                </a:solidFill>
              </a:rPr>
              <a:t> </a:t>
            </a:r>
            <a:r>
              <a:rPr lang="en-US" sz="700" b="1" dirty="0">
                <a:solidFill>
                  <a:schemeClr val="accent4"/>
                </a:solidFill>
              </a:rPr>
              <a:t>43 categorical, 38 numerical</a:t>
            </a:r>
          </a:p>
          <a:p>
            <a:r>
              <a:rPr lang="en-US" sz="2100" b="1" dirty="0">
                <a:solidFill>
                  <a:srgbClr val="FFC000"/>
                </a:solidFill>
              </a:rPr>
              <a:t>Dependent(y)  </a:t>
            </a:r>
            <a:r>
              <a:rPr lang="en-US" sz="1600" b="1" dirty="0" err="1">
                <a:solidFill>
                  <a:schemeClr val="accent4"/>
                </a:solidFill>
              </a:rPr>
              <a:t>SalePrice</a:t>
            </a:r>
            <a:endParaRPr lang="en-US" sz="1600" b="1" dirty="0">
              <a:solidFill>
                <a:schemeClr val="accent4"/>
              </a:solidFill>
            </a:endParaRPr>
          </a:p>
          <a:p>
            <a:r>
              <a:rPr lang="en-US" sz="1600" b="1" dirty="0">
                <a:solidFill>
                  <a:schemeClr val="tx2"/>
                </a:solidFill>
              </a:rPr>
              <a:t>Train - </a:t>
            </a:r>
            <a:r>
              <a:rPr lang="en-US" sz="1600" b="1" dirty="0">
                <a:solidFill>
                  <a:schemeClr val="accent4"/>
                </a:solidFill>
              </a:rPr>
              <a:t>1,460</a:t>
            </a:r>
            <a:r>
              <a:rPr lang="en-US" sz="1600" dirty="0"/>
              <a:t> </a:t>
            </a:r>
            <a:r>
              <a:rPr lang="en-US" sz="700" b="1" dirty="0">
                <a:solidFill>
                  <a:schemeClr val="accent4"/>
                </a:solidFill>
              </a:rPr>
              <a:t>residential property sales observations with 80-20 split train/dev.</a:t>
            </a:r>
          </a:p>
          <a:p>
            <a:r>
              <a:rPr lang="en-US" sz="1600" b="1" dirty="0">
                <a:solidFill>
                  <a:schemeClr val="tx2"/>
                </a:solidFill>
              </a:rPr>
              <a:t>Test - </a:t>
            </a:r>
            <a:r>
              <a:rPr lang="en-US" sz="1600" b="1" dirty="0">
                <a:solidFill>
                  <a:schemeClr val="accent4"/>
                </a:solidFill>
              </a:rPr>
              <a:t>1,459</a:t>
            </a:r>
            <a:r>
              <a:rPr lang="en-US" sz="1600" dirty="0"/>
              <a:t> </a:t>
            </a:r>
            <a:r>
              <a:rPr lang="en-US" sz="700" b="1" dirty="0">
                <a:solidFill>
                  <a:schemeClr val="accent4"/>
                </a:solidFill>
              </a:rPr>
              <a:t>observations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4B6F0AE-FD29-44FE-BBDC-5D1C815744B0}"/>
              </a:ext>
            </a:extLst>
          </p:cNvPr>
          <p:cNvSpPr txBox="1">
            <a:spLocks/>
          </p:cNvSpPr>
          <p:nvPr/>
        </p:nvSpPr>
        <p:spPr>
          <a:xfrm>
            <a:off x="1653238" y="3019950"/>
            <a:ext cx="4375142" cy="1784392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buFont typeface="+mj-lt"/>
              <a:buAutoNum type="arabicPeriod"/>
            </a:pPr>
            <a:endParaRPr lang="en-US" sz="700" b="1" dirty="0">
              <a:solidFill>
                <a:schemeClr val="accent4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E682AD-EE91-4BCB-8EBC-9651236B1DB3}"/>
              </a:ext>
            </a:extLst>
          </p:cNvPr>
          <p:cNvSpPr txBox="1">
            <a:spLocks/>
          </p:cNvSpPr>
          <p:nvPr/>
        </p:nvSpPr>
        <p:spPr>
          <a:xfrm>
            <a:off x="2278203" y="3296745"/>
            <a:ext cx="2708560" cy="1213678"/>
          </a:xfrm>
          <a:prstGeom prst="rect">
            <a:avLst/>
          </a:prstGeom>
        </p:spPr>
        <p:txBody>
          <a:bodyPr vert="horz" lIns="0" tIns="45720" rIns="0" bIns="45720" rtlCol="0">
            <a:normAutofit fontScale="62500" lnSpcReduction="20000"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dirty="0">
                <a:solidFill>
                  <a:schemeClr val="tx2"/>
                </a:solidFill>
              </a:rPr>
              <a:t>INFERENCE PROBLEM:</a:t>
            </a:r>
          </a:p>
          <a:p>
            <a:pPr marL="292608" lvl="1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Given a set of features about a home, </a:t>
            </a:r>
            <a:r>
              <a:rPr lang="en-US" sz="1600" b="1" dirty="0">
                <a:solidFill>
                  <a:schemeClr val="tx2"/>
                </a:solidFill>
              </a:rPr>
              <a:t>predict</a:t>
            </a:r>
            <a:r>
              <a:rPr lang="en-US" sz="1600" b="1" dirty="0">
                <a:solidFill>
                  <a:schemeClr val="accent4"/>
                </a:solidFill>
              </a:rPr>
              <a:t> the sale price</a:t>
            </a:r>
            <a:r>
              <a:rPr lang="en-US" sz="1600" b="1" dirty="0">
                <a:solidFill>
                  <a:schemeClr val="tx2"/>
                </a:solidFill>
              </a:rPr>
              <a:t> </a:t>
            </a:r>
            <a:r>
              <a:rPr lang="en-US" sz="1600" b="1" dirty="0">
                <a:solidFill>
                  <a:schemeClr val="accent4"/>
                </a:solidFill>
              </a:rPr>
              <a:t>using advanced machine learning algorithm. Our </a:t>
            </a:r>
            <a:r>
              <a:rPr lang="en-US" sz="1600" b="1" dirty="0">
                <a:solidFill>
                  <a:schemeClr val="tx2"/>
                </a:solidFill>
              </a:rPr>
              <a:t>objective</a:t>
            </a:r>
            <a:r>
              <a:rPr lang="en-US" sz="1600" b="1" dirty="0">
                <a:solidFill>
                  <a:schemeClr val="accent4"/>
                </a:solidFill>
              </a:rPr>
              <a:t> is also to have a high  </a:t>
            </a:r>
            <a:r>
              <a:rPr lang="en-US" sz="1600" b="1" dirty="0">
                <a:solidFill>
                  <a:schemeClr val="tx2"/>
                </a:solidFill>
              </a:rPr>
              <a:t>prediction accuracy </a:t>
            </a:r>
            <a:r>
              <a:rPr lang="en-US" sz="1600" b="1" dirty="0">
                <a:solidFill>
                  <a:schemeClr val="accent4"/>
                </a:solidFill>
              </a:rPr>
              <a:t>compared to our baseline using OLS Regression</a:t>
            </a:r>
            <a:endParaRPr lang="en-US" sz="1600" b="1" dirty="0">
              <a:solidFill>
                <a:srgbClr val="002060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0569518-4AF9-4CD5-99FF-5EEFBEFB7D8C}"/>
              </a:ext>
            </a:extLst>
          </p:cNvPr>
          <p:cNvSpPr txBox="1">
            <a:spLocks/>
          </p:cNvSpPr>
          <p:nvPr/>
        </p:nvSpPr>
        <p:spPr>
          <a:xfrm>
            <a:off x="6052661" y="3108571"/>
            <a:ext cx="2520826" cy="160714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Metrics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050" b="1" dirty="0">
                <a:solidFill>
                  <a:schemeClr val="accent4"/>
                </a:solidFill>
              </a:rPr>
              <a:t> Root mean squared error (RMSE)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050" b="1" dirty="0">
                <a:solidFill>
                  <a:schemeClr val="accent4"/>
                </a:solidFill>
              </a:rPr>
              <a:t> R </a:t>
            </a:r>
            <a:r>
              <a:rPr lang="en-US" sz="1000" b="1" dirty="0">
                <a:solidFill>
                  <a:schemeClr val="accent4"/>
                </a:solidFill>
              </a:rPr>
              <a:t>Squared (R2)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050" b="1" dirty="0">
                <a:solidFill>
                  <a:schemeClr val="accent4"/>
                </a:solidFill>
              </a:rPr>
              <a:t> Standard Deviation (SD)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STRATEGY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53" name="Google Shape;153;p16"/>
          <p:cNvSpPr/>
          <p:nvPr/>
        </p:nvSpPr>
        <p:spPr>
          <a:xfrm>
            <a:off x="6211396" y="1509475"/>
            <a:ext cx="657300" cy="6573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1905000" y="1509475"/>
            <a:ext cx="657300" cy="6573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title" idx="2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6" name="Google Shape;156;p16"/>
          <p:cNvSpPr/>
          <p:nvPr/>
        </p:nvSpPr>
        <p:spPr>
          <a:xfrm>
            <a:off x="4052244" y="3012350"/>
            <a:ext cx="657300" cy="657300"/>
          </a:xfrm>
          <a:prstGeom prst="ellipse">
            <a:avLst/>
          </a:prstGeom>
          <a:solidFill>
            <a:srgbClr val="9AD7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title" idx="8"/>
          </p:nvPr>
        </p:nvSpPr>
        <p:spPr>
          <a:xfrm>
            <a:off x="5866256" y="15730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title" idx="5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1" name="Google Shape;161;p16"/>
          <p:cNvSpPr txBox="1">
            <a:spLocks noGrp="1"/>
          </p:cNvSpPr>
          <p:nvPr>
            <p:ph type="title" idx="14"/>
          </p:nvPr>
        </p:nvSpPr>
        <p:spPr>
          <a:xfrm>
            <a:off x="5866256" y="30918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ctrTitle" idx="6"/>
          </p:nvPr>
        </p:nvSpPr>
        <p:spPr>
          <a:xfrm>
            <a:off x="5582006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BASELINE SCORE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64" name="Google Shape;164;p16"/>
          <p:cNvSpPr txBox="1">
            <a:spLocks noGrp="1"/>
          </p:cNvSpPr>
          <p:nvPr>
            <p:ph type="title" idx="18"/>
          </p:nvPr>
        </p:nvSpPr>
        <p:spPr>
          <a:xfrm>
            <a:off x="1545625" y="15651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5" name="Google Shape;165;p16"/>
          <p:cNvSpPr txBox="1">
            <a:spLocks noGrp="1"/>
          </p:cNvSpPr>
          <p:nvPr>
            <p:ph type="ctrTitle" idx="9"/>
          </p:nvPr>
        </p:nvSpPr>
        <p:spPr>
          <a:xfrm>
            <a:off x="5581986" y="3359411"/>
            <a:ext cx="247805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ADVANCED MODELING/NEXT STEPS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66" name="Google Shape;166;p16"/>
          <p:cNvSpPr txBox="1">
            <a:spLocks noGrp="1"/>
          </p:cNvSpPr>
          <p:nvPr>
            <p:ph type="ctrTitle" idx="16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PRELIMINARY DATA AND EDA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67" name="Google Shape;167;p16"/>
          <p:cNvSpPr txBox="1">
            <a:spLocks noGrp="1"/>
          </p:cNvSpPr>
          <p:nvPr>
            <p:ph type="subTitle" idx="17"/>
          </p:nvPr>
        </p:nvSpPr>
        <p:spPr>
          <a:xfrm>
            <a:off x="1447594" y="2478642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000" dirty="0">
                <a:solidFill>
                  <a:schemeClr val="accent4"/>
                </a:solidFill>
              </a:rPr>
              <a:t>Visualize data and  distribution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D</a:t>
            </a:r>
            <a:r>
              <a:rPr lang="en" sz="1000" dirty="0">
                <a:solidFill>
                  <a:schemeClr val="accent4"/>
                </a:solidFill>
              </a:rPr>
              <a:t>ata sanity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F</a:t>
            </a:r>
            <a:r>
              <a:rPr lang="en" sz="1000" dirty="0">
                <a:solidFill>
                  <a:schemeClr val="accent4"/>
                </a:solidFill>
              </a:rPr>
              <a:t>eature analysis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68" name="Google Shape;168;p16"/>
          <p:cNvSpPr txBox="1">
            <a:spLocks noGrp="1"/>
          </p:cNvSpPr>
          <p:nvPr>
            <p:ph type="ctrTitle" idx="19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HYPER PARAMETER TUNING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70" name="Google Shape;170;p16"/>
          <p:cNvSpPr txBox="1">
            <a:spLocks noGrp="1"/>
          </p:cNvSpPr>
          <p:nvPr>
            <p:ph type="title" idx="21"/>
          </p:nvPr>
        </p:nvSpPr>
        <p:spPr>
          <a:xfrm>
            <a:off x="1545625" y="30918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FEATURE ENGINERING/SELECTION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73" name="Google Shape;173;p16"/>
          <p:cNvSpPr txBox="1">
            <a:spLocks noGrp="1"/>
          </p:cNvSpPr>
          <p:nvPr>
            <p:ph type="ctrTitle" idx="3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ERROR ANALYSIS/ENSEMBLE</a:t>
            </a:r>
            <a:endParaRPr dirty="0">
              <a:solidFill>
                <a:schemeClr val="bg2"/>
              </a:solidFill>
            </a:endParaRPr>
          </a:p>
        </p:txBody>
      </p:sp>
      <p:grpSp>
        <p:nvGrpSpPr>
          <p:cNvPr id="174" name="Google Shape;174;p16"/>
          <p:cNvGrpSpPr/>
          <p:nvPr/>
        </p:nvGrpSpPr>
        <p:grpSpPr>
          <a:xfrm>
            <a:off x="8229646" y="3183594"/>
            <a:ext cx="1038447" cy="2176554"/>
            <a:chOff x="2106350" y="2477950"/>
            <a:chExt cx="872425" cy="1828576"/>
          </a:xfrm>
        </p:grpSpPr>
        <p:sp>
          <p:nvSpPr>
            <p:cNvPr id="175" name="Google Shape;175;p16"/>
            <p:cNvSpPr/>
            <p:nvPr/>
          </p:nvSpPr>
          <p:spPr>
            <a:xfrm>
              <a:off x="2106350" y="2477950"/>
              <a:ext cx="872425" cy="1131600"/>
            </a:xfrm>
            <a:custGeom>
              <a:avLst/>
              <a:gdLst/>
              <a:ahLst/>
              <a:cxnLst/>
              <a:rect l="l" t="t" r="r" b="b"/>
              <a:pathLst>
                <a:path w="34897" h="45264" extrusionOk="0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2366600" y="3007376"/>
              <a:ext cx="343900" cy="1299150"/>
            </a:xfrm>
            <a:custGeom>
              <a:avLst/>
              <a:gdLst/>
              <a:ahLst/>
              <a:cxnLst/>
              <a:rect l="l" t="t" r="r" b="b"/>
              <a:pathLst>
                <a:path w="13756" h="51966" extrusionOk="0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8084918" y="4138811"/>
            <a:ext cx="755602" cy="1299808"/>
            <a:chOff x="5609750" y="3138575"/>
            <a:chExt cx="634800" cy="1092000"/>
          </a:xfrm>
        </p:grpSpPr>
        <p:sp>
          <p:nvSpPr>
            <p:cNvPr id="178" name="Google Shape;178;p16"/>
            <p:cNvSpPr/>
            <p:nvPr/>
          </p:nvSpPr>
          <p:spPr>
            <a:xfrm>
              <a:off x="5609750" y="3138575"/>
              <a:ext cx="634800" cy="822675"/>
            </a:xfrm>
            <a:custGeom>
              <a:avLst/>
              <a:gdLst/>
              <a:ahLst/>
              <a:cxnLst/>
              <a:rect l="l" t="t" r="r" b="b"/>
              <a:pathLst>
                <a:path w="25392" h="32907" extrusionOk="0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5807250" y="3453975"/>
              <a:ext cx="259150" cy="776600"/>
            </a:xfrm>
            <a:custGeom>
              <a:avLst/>
              <a:gdLst/>
              <a:ahLst/>
              <a:cxnLst/>
              <a:rect l="l" t="t" r="r" b="b"/>
              <a:pathLst>
                <a:path w="10366" h="31064" extrusionOk="0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167;p16">
            <a:extLst>
              <a:ext uri="{FF2B5EF4-FFF2-40B4-BE49-F238E27FC236}">
                <a16:creationId xmlns:a16="http://schemas.microsoft.com/office/drawing/2014/main" id="{C8144BB3-4C77-4001-A9DC-696C4F14216E}"/>
              </a:ext>
            </a:extLst>
          </p:cNvPr>
          <p:cNvSpPr txBox="1">
            <a:spLocks/>
          </p:cNvSpPr>
          <p:nvPr/>
        </p:nvSpPr>
        <p:spPr>
          <a:xfrm>
            <a:off x="3636109" y="2329036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Visualize data and  distribution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Data sanity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Feature analysis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5" name="Google Shape;167;p16">
            <a:extLst>
              <a:ext uri="{FF2B5EF4-FFF2-40B4-BE49-F238E27FC236}">
                <a16:creationId xmlns:a16="http://schemas.microsoft.com/office/drawing/2014/main" id="{3FCCDE3B-29C1-4A54-BE34-4A63C164DA97}"/>
              </a:ext>
            </a:extLst>
          </p:cNvPr>
          <p:cNvSpPr txBox="1">
            <a:spLocks/>
          </p:cNvSpPr>
          <p:nvPr/>
        </p:nvSpPr>
        <p:spPr>
          <a:xfrm>
            <a:off x="5958409" y="2338372"/>
            <a:ext cx="1906500" cy="435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Linear Regression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8" name="Google Shape;167;p16">
            <a:extLst>
              <a:ext uri="{FF2B5EF4-FFF2-40B4-BE49-F238E27FC236}">
                <a16:creationId xmlns:a16="http://schemas.microsoft.com/office/drawing/2014/main" id="{6BCE06E1-1E3D-4CE7-BFE2-853052EA4CE5}"/>
              </a:ext>
            </a:extLst>
          </p:cNvPr>
          <p:cNvSpPr txBox="1">
            <a:spLocks/>
          </p:cNvSpPr>
          <p:nvPr/>
        </p:nvSpPr>
        <p:spPr>
          <a:xfrm>
            <a:off x="1448512" y="3898180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Manual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GridSearch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Randomized Search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1" name="Google Shape;167;p16">
            <a:extLst>
              <a:ext uri="{FF2B5EF4-FFF2-40B4-BE49-F238E27FC236}">
                <a16:creationId xmlns:a16="http://schemas.microsoft.com/office/drawing/2014/main" id="{2DF22926-133F-4861-851D-86DA5A9164DD}"/>
              </a:ext>
            </a:extLst>
          </p:cNvPr>
          <p:cNvSpPr txBox="1">
            <a:spLocks/>
          </p:cNvSpPr>
          <p:nvPr/>
        </p:nvSpPr>
        <p:spPr>
          <a:xfrm>
            <a:off x="3636109" y="3954794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Mean of Predictions(couldn’t implement, only proposed in our meetings)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2" name="Google Shape;167;p16">
            <a:extLst>
              <a:ext uri="{FF2B5EF4-FFF2-40B4-BE49-F238E27FC236}">
                <a16:creationId xmlns:a16="http://schemas.microsoft.com/office/drawing/2014/main" id="{0635E1B1-214B-4A66-A1EF-9528BBE47E9C}"/>
              </a:ext>
            </a:extLst>
          </p:cNvPr>
          <p:cNvSpPr txBox="1">
            <a:spLocks/>
          </p:cNvSpPr>
          <p:nvPr/>
        </p:nvSpPr>
        <p:spPr>
          <a:xfrm>
            <a:off x="5897321" y="3984740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None/>
              <a:defRPr sz="1200" b="0" i="0" u="none" strike="noStrike" cap="none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Neural Network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accent4"/>
                </a:solidFill>
              </a:rPr>
              <a:t>Gradient</a:t>
            </a:r>
          </a:p>
        </p:txBody>
      </p:sp>
    </p:spTree>
    <p:extLst>
      <p:ext uri="{BB962C8B-B14F-4D97-AF65-F5344CB8AC3E}">
        <p14:creationId xmlns:p14="http://schemas.microsoft.com/office/powerpoint/2010/main" val="581924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DATA EXPLORATION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174" name="Google Shape;174;p16"/>
          <p:cNvGrpSpPr/>
          <p:nvPr/>
        </p:nvGrpSpPr>
        <p:grpSpPr>
          <a:xfrm>
            <a:off x="8229646" y="3183594"/>
            <a:ext cx="1038447" cy="2176554"/>
            <a:chOff x="2106350" y="2477950"/>
            <a:chExt cx="872425" cy="1828576"/>
          </a:xfrm>
        </p:grpSpPr>
        <p:sp>
          <p:nvSpPr>
            <p:cNvPr id="175" name="Google Shape;175;p16"/>
            <p:cNvSpPr/>
            <p:nvPr/>
          </p:nvSpPr>
          <p:spPr>
            <a:xfrm>
              <a:off x="2106350" y="2477950"/>
              <a:ext cx="872425" cy="1131600"/>
            </a:xfrm>
            <a:custGeom>
              <a:avLst/>
              <a:gdLst/>
              <a:ahLst/>
              <a:cxnLst/>
              <a:rect l="l" t="t" r="r" b="b"/>
              <a:pathLst>
                <a:path w="34897" h="45264" extrusionOk="0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2366600" y="3007376"/>
              <a:ext cx="343900" cy="1299150"/>
            </a:xfrm>
            <a:custGeom>
              <a:avLst/>
              <a:gdLst/>
              <a:ahLst/>
              <a:cxnLst/>
              <a:rect l="l" t="t" r="r" b="b"/>
              <a:pathLst>
                <a:path w="13756" h="51966" extrusionOk="0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8084918" y="4138811"/>
            <a:ext cx="755602" cy="1299808"/>
            <a:chOff x="5609750" y="3138575"/>
            <a:chExt cx="634800" cy="1092000"/>
          </a:xfrm>
        </p:grpSpPr>
        <p:sp>
          <p:nvSpPr>
            <p:cNvPr id="178" name="Google Shape;178;p16"/>
            <p:cNvSpPr/>
            <p:nvPr/>
          </p:nvSpPr>
          <p:spPr>
            <a:xfrm>
              <a:off x="5609750" y="3138575"/>
              <a:ext cx="634800" cy="822675"/>
            </a:xfrm>
            <a:custGeom>
              <a:avLst/>
              <a:gdLst/>
              <a:ahLst/>
              <a:cxnLst/>
              <a:rect l="l" t="t" r="r" b="b"/>
              <a:pathLst>
                <a:path w="25392" h="32907" extrusionOk="0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5807250" y="3453975"/>
              <a:ext cx="259150" cy="776600"/>
            </a:xfrm>
            <a:custGeom>
              <a:avLst/>
              <a:gdLst/>
              <a:ahLst/>
              <a:cxnLst/>
              <a:rect l="l" t="t" r="r" b="b"/>
              <a:pathLst>
                <a:path w="10366" h="31064" extrusionOk="0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CustomShape 2">
            <a:extLst>
              <a:ext uri="{FF2B5EF4-FFF2-40B4-BE49-F238E27FC236}">
                <a16:creationId xmlns:a16="http://schemas.microsoft.com/office/drawing/2014/main" id="{BFAB8E5F-2E15-4989-BD89-53D0DFC690DC}"/>
              </a:ext>
            </a:extLst>
          </p:cNvPr>
          <p:cNvSpPr/>
          <p:nvPr/>
        </p:nvSpPr>
        <p:spPr>
          <a:xfrm flipH="1">
            <a:off x="758926" y="1007280"/>
            <a:ext cx="7406640" cy="310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15000"/>
              </a:lnSpc>
            </a:pPr>
            <a:r>
              <a:rPr lang="en" sz="1000" b="1" kern="1200" dirty="0">
                <a:solidFill>
                  <a:schemeClr val="accent4"/>
                </a:solidFill>
              </a:rPr>
              <a:t>Relatively complicated dataset with 1480 rows and 79 features (in the training dataset). </a:t>
            </a:r>
            <a:endParaRPr lang="en-US" sz="1000" b="1" kern="1200" dirty="0">
              <a:solidFill>
                <a:schemeClr val="accent4"/>
              </a:solidFill>
            </a:endParaRPr>
          </a:p>
          <a:p>
            <a:pPr>
              <a:lnSpc>
                <a:spcPct val="115000"/>
              </a:lnSpc>
            </a:pPr>
            <a:r>
              <a:rPr lang="en" sz="1000" b="1" kern="1200" dirty="0">
                <a:solidFill>
                  <a:schemeClr val="accent4"/>
                </a:solidFill>
              </a:rPr>
              <a:t>Used matrix scatter plots to explore any easy correlations between features and price. </a:t>
            </a:r>
            <a:endParaRPr lang="en-US" sz="1000" b="1" kern="1200" dirty="0">
              <a:solidFill>
                <a:schemeClr val="accent4"/>
              </a:solidFill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US" sz="1100" b="0" strike="noStrike" spc="-1" dirty="0">
              <a:latin typeface="Arial"/>
            </a:endParaRPr>
          </a:p>
        </p:txBody>
      </p:sp>
      <p:grpSp>
        <p:nvGrpSpPr>
          <p:cNvPr id="69" name="Group 3">
            <a:extLst>
              <a:ext uri="{FF2B5EF4-FFF2-40B4-BE49-F238E27FC236}">
                <a16:creationId xmlns:a16="http://schemas.microsoft.com/office/drawing/2014/main" id="{B7E1F8BF-7B5E-4058-A5F6-195421A1F947}"/>
              </a:ext>
            </a:extLst>
          </p:cNvPr>
          <p:cNvGrpSpPr/>
          <p:nvPr/>
        </p:nvGrpSpPr>
        <p:grpSpPr>
          <a:xfrm>
            <a:off x="732960" y="3218040"/>
            <a:ext cx="927000" cy="2083320"/>
            <a:chOff x="732960" y="3218040"/>
            <a:chExt cx="927000" cy="2083320"/>
          </a:xfrm>
        </p:grpSpPr>
        <p:sp>
          <p:nvSpPr>
            <p:cNvPr id="70" name="CustomShape 4">
              <a:extLst>
                <a:ext uri="{FF2B5EF4-FFF2-40B4-BE49-F238E27FC236}">
                  <a16:creationId xmlns:a16="http://schemas.microsoft.com/office/drawing/2014/main" id="{20B6869C-32AD-4226-BF0A-B9E6D7A4EC64}"/>
                </a:ext>
              </a:extLst>
            </p:cNvPr>
            <p:cNvSpPr/>
            <p:nvPr/>
          </p:nvSpPr>
          <p:spPr>
            <a:xfrm>
              <a:off x="732960" y="3218040"/>
              <a:ext cx="927000" cy="1553400"/>
            </a:xfrm>
            <a:custGeom>
              <a:avLst/>
              <a:gdLst/>
              <a:ahLst/>
              <a:cxnLst/>
              <a:rect l="l" t="t" r="r" b="b"/>
              <a:pathLst>
                <a:path w="62727" h="105106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" name="CustomShape 5">
              <a:extLst>
                <a:ext uri="{FF2B5EF4-FFF2-40B4-BE49-F238E27FC236}">
                  <a16:creationId xmlns:a16="http://schemas.microsoft.com/office/drawing/2014/main" id="{547C99ED-1C96-4B1B-848B-65DE11E6DA30}"/>
                </a:ext>
              </a:extLst>
            </p:cNvPr>
            <p:cNvSpPr/>
            <p:nvPr/>
          </p:nvSpPr>
          <p:spPr>
            <a:xfrm>
              <a:off x="1028160" y="3708360"/>
              <a:ext cx="329400" cy="1593000"/>
            </a:xfrm>
            <a:custGeom>
              <a:avLst/>
              <a:gdLst/>
              <a:ahLst/>
              <a:cxnLst/>
              <a:rect l="l" t="t" r="r" b="b"/>
              <a:pathLst>
                <a:path w="22295" h="10777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72" name="Picture 71">
            <a:extLst>
              <a:ext uri="{FF2B5EF4-FFF2-40B4-BE49-F238E27FC236}">
                <a16:creationId xmlns:a16="http://schemas.microsoft.com/office/drawing/2014/main" id="{BBEF77D7-9A2F-47D8-B073-A7B8BBEA7C88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103120" y="1554480"/>
            <a:ext cx="4535280" cy="3383280"/>
          </a:xfrm>
          <a:prstGeom prst="rect">
            <a:avLst/>
          </a:prstGeom>
          <a:ln>
            <a:noFill/>
          </a:ln>
        </p:spPr>
      </p:pic>
      <p:sp>
        <p:nvSpPr>
          <p:cNvPr id="73" name="TextShape 9">
            <a:extLst>
              <a:ext uri="{FF2B5EF4-FFF2-40B4-BE49-F238E27FC236}">
                <a16:creationId xmlns:a16="http://schemas.microsoft.com/office/drawing/2014/main" id="{482AD528-FE33-4793-9579-4BF2AC17FB05}"/>
              </a:ext>
            </a:extLst>
          </p:cNvPr>
          <p:cNvSpPr txBox="1"/>
          <p:nvPr/>
        </p:nvSpPr>
        <p:spPr>
          <a:xfrm>
            <a:off x="6766560" y="1738800"/>
            <a:ext cx="210312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000" b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rPr>
              <a:t>Notable features: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000" b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rPr>
              <a:t>Frontage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000" b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rPr>
              <a:t>Square Footage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000" b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rPr>
              <a:t>Year Built</a:t>
            </a:r>
          </a:p>
        </p:txBody>
      </p:sp>
      <p:sp>
        <p:nvSpPr>
          <p:cNvPr id="74" name="CustomShape 10">
            <a:extLst>
              <a:ext uri="{FF2B5EF4-FFF2-40B4-BE49-F238E27FC236}">
                <a16:creationId xmlns:a16="http://schemas.microsoft.com/office/drawing/2014/main" id="{37524702-B4B1-4668-82AF-FF7A250F748C}"/>
              </a:ext>
            </a:extLst>
          </p:cNvPr>
          <p:cNvSpPr/>
          <p:nvPr/>
        </p:nvSpPr>
        <p:spPr>
          <a:xfrm>
            <a:off x="3657600" y="1554480"/>
            <a:ext cx="731520" cy="548640"/>
          </a:xfrm>
          <a:prstGeom prst="rect">
            <a:avLst/>
          </a:prstGeom>
          <a:solidFill>
            <a:srgbClr val="FFFF6D">
              <a:alpha val="50000"/>
            </a:srgbClr>
          </a:solidFill>
          <a:ln>
            <a:solidFill>
              <a:srgbClr val="3465A4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" name="CustomShape 11">
            <a:extLst>
              <a:ext uri="{FF2B5EF4-FFF2-40B4-BE49-F238E27FC236}">
                <a16:creationId xmlns:a16="http://schemas.microsoft.com/office/drawing/2014/main" id="{A8C7814E-328C-4BD8-8010-128BA73BF3A7}"/>
              </a:ext>
            </a:extLst>
          </p:cNvPr>
          <p:cNvSpPr/>
          <p:nvPr/>
        </p:nvSpPr>
        <p:spPr>
          <a:xfrm>
            <a:off x="5852160" y="2064960"/>
            <a:ext cx="731520" cy="495360"/>
          </a:xfrm>
          <a:prstGeom prst="rect">
            <a:avLst/>
          </a:prstGeom>
          <a:solidFill>
            <a:srgbClr val="FFFF6D">
              <a:alpha val="50000"/>
            </a:srgbClr>
          </a:solidFill>
          <a:ln>
            <a:solidFill>
              <a:srgbClr val="3465A4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" name="CustomShape 12">
            <a:extLst>
              <a:ext uri="{FF2B5EF4-FFF2-40B4-BE49-F238E27FC236}">
                <a16:creationId xmlns:a16="http://schemas.microsoft.com/office/drawing/2014/main" id="{954E854B-A845-443A-9D6D-D523BAC76EA3}"/>
              </a:ext>
            </a:extLst>
          </p:cNvPr>
          <p:cNvSpPr/>
          <p:nvPr/>
        </p:nvSpPr>
        <p:spPr>
          <a:xfrm>
            <a:off x="5117760" y="2496600"/>
            <a:ext cx="731520" cy="548640"/>
          </a:xfrm>
          <a:prstGeom prst="rect">
            <a:avLst/>
          </a:prstGeom>
          <a:solidFill>
            <a:srgbClr val="FFFF6D">
              <a:alpha val="50000"/>
            </a:srgbClr>
          </a:solidFill>
          <a:ln>
            <a:solidFill>
              <a:srgbClr val="3465A4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CustomShape 13">
            <a:extLst>
              <a:ext uri="{FF2B5EF4-FFF2-40B4-BE49-F238E27FC236}">
                <a16:creationId xmlns:a16="http://schemas.microsoft.com/office/drawing/2014/main" id="{85B1DC62-3786-4747-AD3F-0D3EA710514E}"/>
              </a:ext>
            </a:extLst>
          </p:cNvPr>
          <p:cNvSpPr/>
          <p:nvPr/>
        </p:nvSpPr>
        <p:spPr>
          <a:xfrm>
            <a:off x="2883600" y="3462840"/>
            <a:ext cx="731520" cy="548640"/>
          </a:xfrm>
          <a:prstGeom prst="rect">
            <a:avLst/>
          </a:prstGeom>
          <a:solidFill>
            <a:srgbClr val="FFFF6D">
              <a:alpha val="50000"/>
            </a:srgbClr>
          </a:solidFill>
          <a:ln>
            <a:solidFill>
              <a:srgbClr val="3465A4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" name="CustomShape 14">
            <a:extLst>
              <a:ext uri="{FF2B5EF4-FFF2-40B4-BE49-F238E27FC236}">
                <a16:creationId xmlns:a16="http://schemas.microsoft.com/office/drawing/2014/main" id="{42476C1E-953E-4AD3-9A67-0DB99291913E}"/>
              </a:ext>
            </a:extLst>
          </p:cNvPr>
          <p:cNvSpPr/>
          <p:nvPr/>
        </p:nvSpPr>
        <p:spPr>
          <a:xfrm>
            <a:off x="2120760" y="2496600"/>
            <a:ext cx="731520" cy="548640"/>
          </a:xfrm>
          <a:prstGeom prst="rect">
            <a:avLst/>
          </a:prstGeom>
          <a:solidFill>
            <a:srgbClr val="FFFF6D">
              <a:alpha val="50000"/>
            </a:srgbClr>
          </a:solidFill>
          <a:ln>
            <a:solidFill>
              <a:srgbClr val="3465A4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15">
            <a:extLst>
              <a:ext uri="{FF2B5EF4-FFF2-40B4-BE49-F238E27FC236}">
                <a16:creationId xmlns:a16="http://schemas.microsoft.com/office/drawing/2014/main" id="{BAA11CA0-7143-4637-8C5A-994943169046}"/>
              </a:ext>
            </a:extLst>
          </p:cNvPr>
          <p:cNvSpPr/>
          <p:nvPr/>
        </p:nvSpPr>
        <p:spPr>
          <a:xfrm>
            <a:off x="2883600" y="2496600"/>
            <a:ext cx="731520" cy="548640"/>
          </a:xfrm>
          <a:prstGeom prst="rect">
            <a:avLst/>
          </a:prstGeom>
          <a:solidFill>
            <a:srgbClr val="FFFF6D">
              <a:alpha val="50000"/>
            </a:srgbClr>
          </a:solidFill>
          <a:ln>
            <a:solidFill>
              <a:srgbClr val="3465A4">
                <a:alpha val="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882153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DATA EXPLORATION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2" name="CustomShape 2">
            <a:extLst>
              <a:ext uri="{FF2B5EF4-FFF2-40B4-BE49-F238E27FC236}">
                <a16:creationId xmlns:a16="http://schemas.microsoft.com/office/drawing/2014/main" id="{C8FC6BFD-6E02-48CD-B905-17F927FEFB38}"/>
              </a:ext>
            </a:extLst>
          </p:cNvPr>
          <p:cNvSpPr/>
          <p:nvPr/>
        </p:nvSpPr>
        <p:spPr>
          <a:xfrm flipH="1">
            <a:off x="914400" y="1005840"/>
            <a:ext cx="1920240" cy="310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000" b="1" kern="1200" dirty="0">
                <a:solidFill>
                  <a:schemeClr val="accent4"/>
                </a:solidFill>
              </a:rPr>
              <a:t>Again,</a:t>
            </a:r>
            <a:r>
              <a:rPr lang="en" sz="1000" b="1" kern="1200" dirty="0">
                <a:solidFill>
                  <a:schemeClr val="accent4"/>
                </a:solidFill>
              </a:rPr>
              <a:t> using simple charts, explored a few more complex relationships like month, year and neighborhood for further feature extraction.   </a:t>
            </a:r>
            <a:endParaRPr lang="en-US" sz="1000" b="1" kern="1200" dirty="0">
              <a:solidFill>
                <a:schemeClr val="accent4"/>
              </a:solidFill>
            </a:endParaRPr>
          </a:p>
          <a:p>
            <a:pPr>
              <a:lnSpc>
                <a:spcPct val="115000"/>
              </a:lnSpc>
            </a:pPr>
            <a:endParaRPr lang="en-US" sz="1100" b="0" strike="noStrike" spc="-1" dirty="0">
              <a:latin typeface="Arial"/>
            </a:endParaRPr>
          </a:p>
          <a:p>
            <a:pPr>
              <a:lnSpc>
                <a:spcPct val="115000"/>
              </a:lnSpc>
            </a:pPr>
            <a:endParaRPr lang="en-US" sz="1100" b="0" strike="noStrike" spc="-1" dirty="0">
              <a:latin typeface="Arial"/>
            </a:endParaRPr>
          </a:p>
          <a:p>
            <a:pPr>
              <a:lnSpc>
                <a:spcPct val="115000"/>
              </a:lnSpc>
            </a:pPr>
            <a:endParaRPr lang="en-US" sz="1100" b="0" strike="noStrike" spc="-1" dirty="0">
              <a:latin typeface="Arial"/>
            </a:endParaRPr>
          </a:p>
        </p:txBody>
      </p:sp>
      <p:grpSp>
        <p:nvGrpSpPr>
          <p:cNvPr id="23" name="Group 3">
            <a:extLst>
              <a:ext uri="{FF2B5EF4-FFF2-40B4-BE49-F238E27FC236}">
                <a16:creationId xmlns:a16="http://schemas.microsoft.com/office/drawing/2014/main" id="{D7B1FC01-0B57-4D7D-8045-A352C0E7BF54}"/>
              </a:ext>
            </a:extLst>
          </p:cNvPr>
          <p:cNvGrpSpPr/>
          <p:nvPr/>
        </p:nvGrpSpPr>
        <p:grpSpPr>
          <a:xfrm>
            <a:off x="732960" y="3218040"/>
            <a:ext cx="927000" cy="2083320"/>
            <a:chOff x="732960" y="3218040"/>
            <a:chExt cx="927000" cy="2083320"/>
          </a:xfrm>
        </p:grpSpPr>
        <p:sp>
          <p:nvSpPr>
            <p:cNvPr id="24" name="CustomShape 4">
              <a:extLst>
                <a:ext uri="{FF2B5EF4-FFF2-40B4-BE49-F238E27FC236}">
                  <a16:creationId xmlns:a16="http://schemas.microsoft.com/office/drawing/2014/main" id="{50BFFF06-3C72-41A3-B86B-F1790A21FF64}"/>
                </a:ext>
              </a:extLst>
            </p:cNvPr>
            <p:cNvSpPr/>
            <p:nvPr/>
          </p:nvSpPr>
          <p:spPr>
            <a:xfrm>
              <a:off x="732960" y="3218040"/>
              <a:ext cx="927000" cy="1553400"/>
            </a:xfrm>
            <a:custGeom>
              <a:avLst/>
              <a:gdLst/>
              <a:ahLst/>
              <a:cxnLst/>
              <a:rect l="l" t="t" r="r" b="b"/>
              <a:pathLst>
                <a:path w="62727" h="105106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" name="CustomShape 5">
              <a:extLst>
                <a:ext uri="{FF2B5EF4-FFF2-40B4-BE49-F238E27FC236}">
                  <a16:creationId xmlns:a16="http://schemas.microsoft.com/office/drawing/2014/main" id="{DC7159EF-D97D-416C-8A3A-3E36EF789DFC}"/>
                </a:ext>
              </a:extLst>
            </p:cNvPr>
            <p:cNvSpPr/>
            <p:nvPr/>
          </p:nvSpPr>
          <p:spPr>
            <a:xfrm>
              <a:off x="1028160" y="3708360"/>
              <a:ext cx="329400" cy="1593000"/>
            </a:xfrm>
            <a:custGeom>
              <a:avLst/>
              <a:gdLst/>
              <a:ahLst/>
              <a:cxnLst/>
              <a:rect l="l" t="t" r="r" b="b"/>
              <a:pathLst>
                <a:path w="22295" h="10777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6" name="Group 6">
            <a:extLst>
              <a:ext uri="{FF2B5EF4-FFF2-40B4-BE49-F238E27FC236}">
                <a16:creationId xmlns:a16="http://schemas.microsoft.com/office/drawing/2014/main" id="{0BA06FF1-F2FF-49B0-BB99-A225B25E9707}"/>
              </a:ext>
            </a:extLst>
          </p:cNvPr>
          <p:cNvGrpSpPr/>
          <p:nvPr/>
        </p:nvGrpSpPr>
        <p:grpSpPr>
          <a:xfrm>
            <a:off x="0" y="3587760"/>
            <a:ext cx="1281960" cy="1701360"/>
            <a:chOff x="0" y="3587760"/>
            <a:chExt cx="1281960" cy="1701360"/>
          </a:xfrm>
        </p:grpSpPr>
        <p:sp>
          <p:nvSpPr>
            <p:cNvPr id="27" name="CustomShape 7">
              <a:extLst>
                <a:ext uri="{FF2B5EF4-FFF2-40B4-BE49-F238E27FC236}">
                  <a16:creationId xmlns:a16="http://schemas.microsoft.com/office/drawing/2014/main" id="{F65B0812-2AA1-4545-9BE3-AFBFD3683869}"/>
                </a:ext>
              </a:extLst>
            </p:cNvPr>
            <p:cNvSpPr/>
            <p:nvPr/>
          </p:nvSpPr>
          <p:spPr>
            <a:xfrm>
              <a:off x="0" y="3587760"/>
              <a:ext cx="1281960" cy="1318320"/>
            </a:xfrm>
            <a:custGeom>
              <a:avLst/>
              <a:gdLst/>
              <a:ahLst/>
              <a:cxnLst/>
              <a:rect l="l" t="t" r="r" b="b"/>
              <a:pathLst>
                <a:path w="86748" h="89196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" name="CustomShape 8">
              <a:extLst>
                <a:ext uri="{FF2B5EF4-FFF2-40B4-BE49-F238E27FC236}">
                  <a16:creationId xmlns:a16="http://schemas.microsoft.com/office/drawing/2014/main" id="{681DC7A0-1D0F-4FC0-96D8-954B32584CA8}"/>
                </a:ext>
              </a:extLst>
            </p:cNvPr>
            <p:cNvSpPr/>
            <p:nvPr/>
          </p:nvSpPr>
          <p:spPr>
            <a:xfrm>
              <a:off x="462960" y="4040280"/>
              <a:ext cx="374400" cy="1248840"/>
            </a:xfrm>
            <a:custGeom>
              <a:avLst/>
              <a:gdLst/>
              <a:ahLst/>
              <a:cxnLst/>
              <a:rect l="l" t="t" r="r" b="b"/>
              <a:pathLst>
                <a:path w="25355" h="84507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9" name="Group 9">
            <a:extLst>
              <a:ext uri="{FF2B5EF4-FFF2-40B4-BE49-F238E27FC236}">
                <a16:creationId xmlns:a16="http://schemas.microsoft.com/office/drawing/2014/main" id="{866F8EB1-218D-4257-97E7-879535650907}"/>
              </a:ext>
            </a:extLst>
          </p:cNvPr>
          <p:cNvGrpSpPr/>
          <p:nvPr/>
        </p:nvGrpSpPr>
        <p:grpSpPr>
          <a:xfrm>
            <a:off x="2926080" y="1188720"/>
            <a:ext cx="5692680" cy="3657600"/>
            <a:chOff x="2926080" y="1188720"/>
            <a:chExt cx="5692680" cy="3657600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9D445CF-5538-431A-AEFC-692D9B856201}"/>
                </a:ext>
              </a:extLst>
            </p:cNvPr>
            <p:cNvPicPr/>
            <p:nvPr/>
          </p:nvPicPr>
          <p:blipFill>
            <a:blip r:embed="rId3"/>
            <a:stretch/>
          </p:blipFill>
          <p:spPr>
            <a:xfrm>
              <a:off x="3066840" y="1188720"/>
              <a:ext cx="5551920" cy="1870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22379E48-D644-4A00-9476-565B80FBE7B2}"/>
                </a:ext>
              </a:extLst>
            </p:cNvPr>
            <p:cNvPicPr/>
            <p:nvPr/>
          </p:nvPicPr>
          <p:blipFill>
            <a:blip r:embed="rId4"/>
            <a:stretch/>
          </p:blipFill>
          <p:spPr>
            <a:xfrm>
              <a:off x="4727160" y="3034080"/>
              <a:ext cx="2637360" cy="1812240"/>
            </a:xfrm>
            <a:prstGeom prst="rect">
              <a:avLst/>
            </a:prstGeom>
            <a:ln>
              <a:noFill/>
            </a:ln>
          </p:spPr>
        </p:pic>
        <p:sp>
          <p:nvSpPr>
            <p:cNvPr id="32" name="TextShape 10">
              <a:extLst>
                <a:ext uri="{FF2B5EF4-FFF2-40B4-BE49-F238E27FC236}">
                  <a16:creationId xmlns:a16="http://schemas.microsoft.com/office/drawing/2014/main" id="{01837458-62D6-417C-9F5C-11B8533DAD5E}"/>
                </a:ext>
              </a:extLst>
            </p:cNvPr>
            <p:cNvSpPr txBox="1"/>
            <p:nvPr/>
          </p:nvSpPr>
          <p:spPr>
            <a:xfrm>
              <a:off x="5385600" y="2286000"/>
              <a:ext cx="333000" cy="5428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en-US" sz="3200" b="0" strike="noStrike" spc="-1">
                  <a:solidFill>
                    <a:srgbClr val="FF0000"/>
                  </a:solidFill>
                  <a:latin typeface="Arial"/>
                </a:rPr>
                <a:t>X</a:t>
              </a:r>
            </a:p>
          </p:txBody>
        </p:sp>
        <p:sp>
          <p:nvSpPr>
            <p:cNvPr id="33" name="TextShape 11">
              <a:extLst>
                <a:ext uri="{FF2B5EF4-FFF2-40B4-BE49-F238E27FC236}">
                  <a16:creationId xmlns:a16="http://schemas.microsoft.com/office/drawing/2014/main" id="{6A57DB6F-84D0-4975-8BB9-8918F265FEC5}"/>
                </a:ext>
              </a:extLst>
            </p:cNvPr>
            <p:cNvSpPr txBox="1"/>
            <p:nvPr/>
          </p:nvSpPr>
          <p:spPr>
            <a:xfrm>
              <a:off x="8128800" y="2286000"/>
              <a:ext cx="333000" cy="4957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en-US" sz="3200" spc="-1" dirty="0">
                  <a:solidFill>
                    <a:srgbClr val="069A2E"/>
                  </a:solidFill>
                  <a:latin typeface="Webdings"/>
                </a:rPr>
                <a:t>Y</a:t>
              </a:r>
              <a:endParaRPr lang="en-US" sz="3200" b="0" strike="noStrike" spc="-1" dirty="0">
                <a:solidFill>
                  <a:srgbClr val="069A2E"/>
                </a:solidFill>
                <a:latin typeface="Arial"/>
              </a:endParaRPr>
            </a:p>
          </p:txBody>
        </p:sp>
        <p:sp>
          <p:nvSpPr>
            <p:cNvPr id="34" name="TextShape 12">
              <a:extLst>
                <a:ext uri="{FF2B5EF4-FFF2-40B4-BE49-F238E27FC236}">
                  <a16:creationId xmlns:a16="http://schemas.microsoft.com/office/drawing/2014/main" id="{483A200D-9519-4CAE-8591-73F50D7BD8BB}"/>
                </a:ext>
              </a:extLst>
            </p:cNvPr>
            <p:cNvSpPr txBox="1"/>
            <p:nvPr/>
          </p:nvSpPr>
          <p:spPr>
            <a:xfrm>
              <a:off x="6724440" y="4114800"/>
              <a:ext cx="333000" cy="4957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en-US" sz="3200" b="0" strike="noStrike" spc="-1" dirty="0">
                  <a:solidFill>
                    <a:srgbClr val="069A2E"/>
                  </a:solidFill>
                  <a:latin typeface="Webdings"/>
                  <a:ea typeface="Webdings"/>
                </a:rPr>
                <a:t>Y</a:t>
              </a:r>
              <a:endParaRPr lang="en-US" sz="3200" b="0" strike="noStrike" spc="-1" dirty="0">
                <a:solidFill>
                  <a:srgbClr val="069A2E"/>
                </a:solidFill>
                <a:latin typeface="Arial"/>
              </a:endParaRPr>
            </a:p>
          </p:txBody>
        </p:sp>
        <p:grpSp>
          <p:nvGrpSpPr>
            <p:cNvPr id="35" name="Group 13">
              <a:extLst>
                <a:ext uri="{FF2B5EF4-FFF2-40B4-BE49-F238E27FC236}">
                  <a16:creationId xmlns:a16="http://schemas.microsoft.com/office/drawing/2014/main" id="{8FA72EBE-19FE-4C7F-836E-5DC0322C6CFE}"/>
                </a:ext>
              </a:extLst>
            </p:cNvPr>
            <p:cNvGrpSpPr/>
            <p:nvPr/>
          </p:nvGrpSpPr>
          <p:grpSpPr>
            <a:xfrm>
              <a:off x="4347000" y="2834640"/>
              <a:ext cx="3566160" cy="386280"/>
              <a:chOff x="4347000" y="2834640"/>
              <a:chExt cx="3566160" cy="386280"/>
            </a:xfrm>
          </p:grpSpPr>
          <p:sp>
            <p:nvSpPr>
              <p:cNvPr id="38" name="TextShape 14">
                <a:extLst>
                  <a:ext uri="{FF2B5EF4-FFF2-40B4-BE49-F238E27FC236}">
                    <a16:creationId xmlns:a16="http://schemas.microsoft.com/office/drawing/2014/main" id="{4734392E-4397-4C17-AC05-F216FE15B3CD}"/>
                  </a:ext>
                </a:extLst>
              </p:cNvPr>
              <p:cNvSpPr txBox="1"/>
              <p:nvPr/>
            </p:nvSpPr>
            <p:spPr>
              <a:xfrm>
                <a:off x="4347000" y="2834640"/>
                <a:ext cx="1005840" cy="3862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>
                <a:noAutofit/>
              </a:bodyPr>
              <a:lstStyle/>
              <a:p>
                <a:r>
                  <a:rPr lang="en-US" sz="1050" b="0" strike="noStrike" spc="-1">
                    <a:latin typeface="Arial"/>
                  </a:rPr>
                  <a:t>Month of Year</a:t>
                </a:r>
              </a:p>
            </p:txBody>
          </p:sp>
          <p:sp>
            <p:nvSpPr>
              <p:cNvPr id="39" name="TextShape 15">
                <a:extLst>
                  <a:ext uri="{FF2B5EF4-FFF2-40B4-BE49-F238E27FC236}">
                    <a16:creationId xmlns:a16="http://schemas.microsoft.com/office/drawing/2014/main" id="{63C04BDD-FAC8-41A0-8B01-3A068C0F0DFC}"/>
                  </a:ext>
                </a:extLst>
              </p:cNvPr>
              <p:cNvSpPr txBox="1"/>
              <p:nvPr/>
            </p:nvSpPr>
            <p:spPr>
              <a:xfrm>
                <a:off x="6907320" y="2834640"/>
                <a:ext cx="1005840" cy="3862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>
                <a:noAutofit/>
              </a:bodyPr>
              <a:lstStyle/>
              <a:p>
                <a:r>
                  <a:rPr lang="en-US" sz="1050" b="0" strike="noStrike" spc="-1">
                    <a:latin typeface="Arial"/>
                  </a:rPr>
                  <a:t>Year</a:t>
                </a:r>
              </a:p>
            </p:txBody>
          </p:sp>
        </p:grpSp>
        <p:sp>
          <p:nvSpPr>
            <p:cNvPr id="36" name="TextShape 16">
              <a:extLst>
                <a:ext uri="{FF2B5EF4-FFF2-40B4-BE49-F238E27FC236}">
                  <a16:creationId xmlns:a16="http://schemas.microsoft.com/office/drawing/2014/main" id="{773392A1-F7AA-4D28-B602-D83DF3B3A219}"/>
                </a:ext>
              </a:extLst>
            </p:cNvPr>
            <p:cNvSpPr txBox="1"/>
            <p:nvPr/>
          </p:nvSpPr>
          <p:spPr>
            <a:xfrm rot="16200000">
              <a:off x="4110480" y="3737520"/>
              <a:ext cx="1070640" cy="2322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en-US" sz="1000" b="0" strike="noStrike" spc="-1">
                  <a:latin typeface="Arial"/>
                </a:rPr>
                <a:t>Avg Sales Price</a:t>
              </a:r>
            </a:p>
          </p:txBody>
        </p:sp>
        <p:sp>
          <p:nvSpPr>
            <p:cNvPr id="37" name="TextShape 17">
              <a:extLst>
                <a:ext uri="{FF2B5EF4-FFF2-40B4-BE49-F238E27FC236}">
                  <a16:creationId xmlns:a16="http://schemas.microsoft.com/office/drawing/2014/main" id="{599734DA-BB3A-4846-8A38-26A478E850ED}"/>
                </a:ext>
              </a:extLst>
            </p:cNvPr>
            <p:cNvSpPr txBox="1"/>
            <p:nvPr/>
          </p:nvSpPr>
          <p:spPr>
            <a:xfrm rot="16200000">
              <a:off x="2506680" y="1817280"/>
              <a:ext cx="1070640" cy="2322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en-US" sz="1000" b="0" strike="noStrike" spc="-1">
                  <a:latin typeface="Arial"/>
                </a:rPr>
                <a:t>Avg Sales Price</a:t>
              </a:r>
            </a:p>
          </p:txBody>
        </p:sp>
      </p:grpSp>
      <p:sp>
        <p:nvSpPr>
          <p:cNvPr id="40" name="TextShape 18">
            <a:extLst>
              <a:ext uri="{FF2B5EF4-FFF2-40B4-BE49-F238E27FC236}">
                <a16:creationId xmlns:a16="http://schemas.microsoft.com/office/drawing/2014/main" id="{A2AAAE7F-566B-4E59-9908-CB90BB85255D}"/>
              </a:ext>
            </a:extLst>
          </p:cNvPr>
          <p:cNvSpPr txBox="1"/>
          <p:nvPr/>
        </p:nvSpPr>
        <p:spPr>
          <a:xfrm>
            <a:off x="2279160" y="3268619"/>
            <a:ext cx="1828800" cy="15879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>
              <a:lnSpc>
                <a:spcPct val="115000"/>
              </a:lnSpc>
            </a:pPr>
            <a:r>
              <a:rPr lang="en" sz="1000" b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rPr>
              <a:t>For example, the month of the sale didn’t matter, but there was a possible year-over-year trend. Neighborhood seemed to be a possible predictor as well.</a:t>
            </a:r>
            <a:endParaRPr lang="en-US" sz="1000" b="1" kern="1200" dirty="0">
              <a:solidFill>
                <a:schemeClr val="accent4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8624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DATA EXPLORATION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" name="CustomShape 2">
            <a:extLst>
              <a:ext uri="{FF2B5EF4-FFF2-40B4-BE49-F238E27FC236}">
                <a16:creationId xmlns:a16="http://schemas.microsoft.com/office/drawing/2014/main" id="{72EC136E-ADC9-43AF-BDCE-0131F810AF5D}"/>
              </a:ext>
            </a:extLst>
          </p:cNvPr>
          <p:cNvSpPr/>
          <p:nvPr/>
        </p:nvSpPr>
        <p:spPr>
          <a:xfrm flipH="1">
            <a:off x="990112" y="1034100"/>
            <a:ext cx="7406640" cy="310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15000"/>
              </a:lnSpc>
            </a:pPr>
            <a:r>
              <a:rPr lang="en" sz="1000" b="1" kern="1200" dirty="0">
                <a:solidFill>
                  <a:schemeClr val="accent4"/>
                </a:solidFill>
              </a:rPr>
              <a:t>Next looked for data that may have long tails or small numbers of examples for a category.  We were searching for elements that may need some transformation before training.  </a:t>
            </a:r>
            <a:endParaRPr lang="en-US" sz="1000" b="1" kern="1200" dirty="0">
              <a:solidFill>
                <a:schemeClr val="accent4"/>
              </a:solidFill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US" sz="1100" b="0" strike="noStrike" spc="-1" dirty="0">
              <a:latin typeface="Arial"/>
            </a:endParaRPr>
          </a:p>
        </p:txBody>
      </p:sp>
      <p:grpSp>
        <p:nvGrpSpPr>
          <p:cNvPr id="5" name="Group 3">
            <a:extLst>
              <a:ext uri="{FF2B5EF4-FFF2-40B4-BE49-F238E27FC236}">
                <a16:creationId xmlns:a16="http://schemas.microsoft.com/office/drawing/2014/main" id="{18D1848B-E532-41F6-BDB2-D78106997217}"/>
              </a:ext>
            </a:extLst>
          </p:cNvPr>
          <p:cNvGrpSpPr/>
          <p:nvPr/>
        </p:nvGrpSpPr>
        <p:grpSpPr>
          <a:xfrm>
            <a:off x="732960" y="3218040"/>
            <a:ext cx="927000" cy="2083320"/>
            <a:chOff x="732960" y="3218040"/>
            <a:chExt cx="927000" cy="2083320"/>
          </a:xfrm>
        </p:grpSpPr>
        <p:sp>
          <p:nvSpPr>
            <p:cNvPr id="6" name="CustomShape 4">
              <a:extLst>
                <a:ext uri="{FF2B5EF4-FFF2-40B4-BE49-F238E27FC236}">
                  <a16:creationId xmlns:a16="http://schemas.microsoft.com/office/drawing/2014/main" id="{5763F7AF-F232-40A9-9368-1B7B53962B0C}"/>
                </a:ext>
              </a:extLst>
            </p:cNvPr>
            <p:cNvSpPr/>
            <p:nvPr/>
          </p:nvSpPr>
          <p:spPr>
            <a:xfrm>
              <a:off x="732960" y="3218040"/>
              <a:ext cx="927000" cy="1553400"/>
            </a:xfrm>
            <a:custGeom>
              <a:avLst/>
              <a:gdLst/>
              <a:ahLst/>
              <a:cxnLst/>
              <a:rect l="l" t="t" r="r" b="b"/>
              <a:pathLst>
                <a:path w="62727" h="105106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" name="CustomShape 5">
              <a:extLst>
                <a:ext uri="{FF2B5EF4-FFF2-40B4-BE49-F238E27FC236}">
                  <a16:creationId xmlns:a16="http://schemas.microsoft.com/office/drawing/2014/main" id="{D0E9F06F-A58E-48EE-8C5B-4DE2B8013CFF}"/>
                </a:ext>
              </a:extLst>
            </p:cNvPr>
            <p:cNvSpPr/>
            <p:nvPr/>
          </p:nvSpPr>
          <p:spPr>
            <a:xfrm>
              <a:off x="1028160" y="3708360"/>
              <a:ext cx="329400" cy="1593000"/>
            </a:xfrm>
            <a:custGeom>
              <a:avLst/>
              <a:gdLst/>
              <a:ahLst/>
              <a:cxnLst/>
              <a:rect l="l" t="t" r="r" b="b"/>
              <a:pathLst>
                <a:path w="22295" h="10777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" name="Group 6">
            <a:extLst>
              <a:ext uri="{FF2B5EF4-FFF2-40B4-BE49-F238E27FC236}">
                <a16:creationId xmlns:a16="http://schemas.microsoft.com/office/drawing/2014/main" id="{796BC571-B499-45EC-B5AB-2D17547061C6}"/>
              </a:ext>
            </a:extLst>
          </p:cNvPr>
          <p:cNvGrpSpPr/>
          <p:nvPr/>
        </p:nvGrpSpPr>
        <p:grpSpPr>
          <a:xfrm>
            <a:off x="0" y="3587760"/>
            <a:ext cx="1281960" cy="1701360"/>
            <a:chOff x="0" y="3587760"/>
            <a:chExt cx="1281960" cy="1701360"/>
          </a:xfrm>
        </p:grpSpPr>
        <p:sp>
          <p:nvSpPr>
            <p:cNvPr id="9" name="CustomShape 7">
              <a:extLst>
                <a:ext uri="{FF2B5EF4-FFF2-40B4-BE49-F238E27FC236}">
                  <a16:creationId xmlns:a16="http://schemas.microsoft.com/office/drawing/2014/main" id="{465C2F5E-5D53-46D9-99FA-027CEC6AEE93}"/>
                </a:ext>
              </a:extLst>
            </p:cNvPr>
            <p:cNvSpPr/>
            <p:nvPr/>
          </p:nvSpPr>
          <p:spPr>
            <a:xfrm>
              <a:off x="0" y="3587760"/>
              <a:ext cx="1281960" cy="1318320"/>
            </a:xfrm>
            <a:custGeom>
              <a:avLst/>
              <a:gdLst/>
              <a:ahLst/>
              <a:cxnLst/>
              <a:rect l="l" t="t" r="r" b="b"/>
              <a:pathLst>
                <a:path w="86748" h="89196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" name="CustomShape 8">
              <a:extLst>
                <a:ext uri="{FF2B5EF4-FFF2-40B4-BE49-F238E27FC236}">
                  <a16:creationId xmlns:a16="http://schemas.microsoft.com/office/drawing/2014/main" id="{0058E7FC-03F9-40E7-884D-0448EF6B4B22}"/>
                </a:ext>
              </a:extLst>
            </p:cNvPr>
            <p:cNvSpPr/>
            <p:nvPr/>
          </p:nvSpPr>
          <p:spPr>
            <a:xfrm>
              <a:off x="462960" y="4040280"/>
              <a:ext cx="374400" cy="1248840"/>
            </a:xfrm>
            <a:custGeom>
              <a:avLst/>
              <a:gdLst/>
              <a:ahLst/>
              <a:cxnLst/>
              <a:rect l="l" t="t" r="r" b="b"/>
              <a:pathLst>
                <a:path w="25355" h="84507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70A5D2B-AAA8-4AD1-B5AF-FDAAE6EEB57D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659960" y="1554480"/>
            <a:ext cx="3427920" cy="3200400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EA9D10-BD53-4F4B-B34F-581403BE7C69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5120640" y="1920240"/>
            <a:ext cx="3771720" cy="2025720"/>
          </a:xfrm>
          <a:prstGeom prst="rect">
            <a:avLst/>
          </a:prstGeom>
          <a:ln>
            <a:noFill/>
          </a:ln>
        </p:spPr>
      </p:pic>
      <p:sp>
        <p:nvSpPr>
          <p:cNvPr id="13" name="TextShape 9">
            <a:extLst>
              <a:ext uri="{FF2B5EF4-FFF2-40B4-BE49-F238E27FC236}">
                <a16:creationId xmlns:a16="http://schemas.microsoft.com/office/drawing/2014/main" id="{BDC3A589-89E7-4B88-9A47-927A94C468EB}"/>
              </a:ext>
            </a:extLst>
          </p:cNvPr>
          <p:cNvSpPr txBox="1"/>
          <p:nvPr/>
        </p:nvSpPr>
        <p:spPr>
          <a:xfrm>
            <a:off x="3713040" y="3840480"/>
            <a:ext cx="1264320" cy="27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200" b="0" strike="noStrike" spc="-1" dirty="0">
                <a:latin typeface="Arial"/>
              </a:rPr>
              <a:t>Median=$150k</a:t>
            </a:r>
          </a:p>
        </p:txBody>
      </p:sp>
      <p:sp>
        <p:nvSpPr>
          <p:cNvPr id="14" name="CustomShape 10">
            <a:extLst>
              <a:ext uri="{FF2B5EF4-FFF2-40B4-BE49-F238E27FC236}">
                <a16:creationId xmlns:a16="http://schemas.microsoft.com/office/drawing/2014/main" id="{ED1589F8-98EE-4898-B254-DFD41B4E73DB}"/>
              </a:ext>
            </a:extLst>
          </p:cNvPr>
          <p:cNvSpPr/>
          <p:nvPr/>
        </p:nvSpPr>
        <p:spPr>
          <a:xfrm>
            <a:off x="3657600" y="1737360"/>
            <a:ext cx="182880" cy="1554480"/>
          </a:xfrm>
          <a:custGeom>
            <a:avLst/>
            <a:gdLst/>
            <a:ahLst/>
            <a:cxnLst/>
            <a:rect l="0" t="0" r="r" b="b"/>
            <a:pathLst>
              <a:path w="510" h="4320">
                <a:moveTo>
                  <a:pt x="0" y="0"/>
                </a:moveTo>
                <a:cubicBezTo>
                  <a:pt x="127" y="0"/>
                  <a:pt x="254" y="179"/>
                  <a:pt x="254" y="359"/>
                </a:cubicBezTo>
                <a:lnTo>
                  <a:pt x="254" y="1826"/>
                </a:lnTo>
                <a:cubicBezTo>
                  <a:pt x="254" y="2006"/>
                  <a:pt x="381" y="2186"/>
                  <a:pt x="509" y="2186"/>
                </a:cubicBezTo>
                <a:cubicBezTo>
                  <a:pt x="381" y="2186"/>
                  <a:pt x="254" y="2365"/>
                  <a:pt x="254" y="2545"/>
                </a:cubicBezTo>
                <a:lnTo>
                  <a:pt x="254" y="3959"/>
                </a:lnTo>
                <a:cubicBezTo>
                  <a:pt x="254" y="4139"/>
                  <a:pt x="127" y="4319"/>
                  <a:pt x="0" y="4319"/>
                </a:cubicBezTo>
              </a:path>
            </a:pathLst>
          </a:custGeom>
          <a:noFill/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TextShape 11">
            <a:extLst>
              <a:ext uri="{FF2B5EF4-FFF2-40B4-BE49-F238E27FC236}">
                <a16:creationId xmlns:a16="http://schemas.microsoft.com/office/drawing/2014/main" id="{CF5FFA1C-F69B-4F4B-BB93-A181F44D19BB}"/>
              </a:ext>
            </a:extLst>
          </p:cNvPr>
          <p:cNvSpPr txBox="1"/>
          <p:nvPr/>
        </p:nvSpPr>
        <p:spPr>
          <a:xfrm>
            <a:off x="3840480" y="2377440"/>
            <a:ext cx="96696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600" b="0" strike="noStrike" spc="-1" dirty="0">
                <a:latin typeface="Arial"/>
              </a:rPr>
              <a:t>Outliers</a:t>
            </a:r>
          </a:p>
        </p:txBody>
      </p:sp>
      <p:sp>
        <p:nvSpPr>
          <p:cNvPr id="16" name="CustomShape 12">
            <a:extLst>
              <a:ext uri="{FF2B5EF4-FFF2-40B4-BE49-F238E27FC236}">
                <a16:creationId xmlns:a16="http://schemas.microsoft.com/office/drawing/2014/main" id="{8DFD04C9-4A1E-4E35-BF9F-B5DC786A9DE1}"/>
              </a:ext>
            </a:extLst>
          </p:cNvPr>
          <p:cNvSpPr/>
          <p:nvPr/>
        </p:nvSpPr>
        <p:spPr>
          <a:xfrm rot="5308800">
            <a:off x="7381800" y="2725920"/>
            <a:ext cx="181800" cy="2607120"/>
          </a:xfrm>
          <a:custGeom>
            <a:avLst/>
            <a:gdLst/>
            <a:ahLst/>
            <a:cxnLst/>
            <a:rect l="0" t="0" r="r" b="b"/>
            <a:pathLst>
              <a:path w="578" h="7243">
                <a:moveTo>
                  <a:pt x="141" y="0"/>
                </a:moveTo>
                <a:cubicBezTo>
                  <a:pt x="267" y="1"/>
                  <a:pt x="388" y="301"/>
                  <a:pt x="383" y="603"/>
                </a:cubicBezTo>
                <a:lnTo>
                  <a:pt x="335" y="3017"/>
                </a:lnTo>
                <a:cubicBezTo>
                  <a:pt x="329" y="3319"/>
                  <a:pt x="450" y="3622"/>
                  <a:pt x="577" y="3621"/>
                </a:cubicBezTo>
                <a:cubicBezTo>
                  <a:pt x="450" y="3622"/>
                  <a:pt x="318" y="3923"/>
                  <a:pt x="312" y="4225"/>
                </a:cubicBezTo>
                <a:lnTo>
                  <a:pt x="264" y="6640"/>
                </a:lnTo>
                <a:cubicBezTo>
                  <a:pt x="259" y="6942"/>
                  <a:pt x="126" y="7242"/>
                  <a:pt x="0" y="7242"/>
                </a:cubicBezTo>
              </a:path>
            </a:pathLst>
          </a:custGeom>
          <a:noFill/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TextShape 14">
            <a:extLst>
              <a:ext uri="{FF2B5EF4-FFF2-40B4-BE49-F238E27FC236}">
                <a16:creationId xmlns:a16="http://schemas.microsoft.com/office/drawing/2014/main" id="{AD4C408D-4FD7-44CD-84D7-592A012703DD}"/>
              </a:ext>
            </a:extLst>
          </p:cNvPr>
          <p:cNvSpPr txBox="1"/>
          <p:nvPr/>
        </p:nvSpPr>
        <p:spPr>
          <a:xfrm>
            <a:off x="6400800" y="4042800"/>
            <a:ext cx="2210760" cy="261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200" b="0" strike="noStrike" spc="-1" dirty="0">
                <a:latin typeface="Arial"/>
              </a:rPr>
              <a:t>Categories with few examples</a:t>
            </a:r>
          </a:p>
        </p:txBody>
      </p:sp>
    </p:spTree>
    <p:extLst>
      <p:ext uri="{BB962C8B-B14F-4D97-AF65-F5344CB8AC3E}">
        <p14:creationId xmlns:p14="http://schemas.microsoft.com/office/powerpoint/2010/main" val="827064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33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FEATURE ENGINEERING</a:t>
            </a:r>
            <a:endParaRPr b="1" dirty="0"/>
          </a:p>
        </p:txBody>
      </p:sp>
      <p:cxnSp>
        <p:nvCxnSpPr>
          <p:cNvPr id="1256" name="Google Shape;1256;p33"/>
          <p:cNvCxnSpPr>
            <a:cxnSpLocks/>
          </p:cNvCxnSpPr>
          <p:nvPr/>
        </p:nvCxnSpPr>
        <p:spPr>
          <a:xfrm>
            <a:off x="4599825" y="2944175"/>
            <a:ext cx="880557" cy="6565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257" name="Google Shape;1257;p33"/>
          <p:cNvCxnSpPr/>
          <p:nvPr/>
        </p:nvCxnSpPr>
        <p:spPr>
          <a:xfrm>
            <a:off x="3313950" y="5070250"/>
            <a:ext cx="2557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258" name="Google Shape;1258;p33"/>
          <p:cNvCxnSpPr>
            <a:cxnSpLocks/>
          </p:cNvCxnSpPr>
          <p:nvPr/>
        </p:nvCxnSpPr>
        <p:spPr>
          <a:xfrm flipV="1">
            <a:off x="4599825" y="2368345"/>
            <a:ext cx="880557" cy="7356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259" name="Google Shape;1259;p33"/>
          <p:cNvCxnSpPr>
            <a:cxnSpLocks/>
          </p:cNvCxnSpPr>
          <p:nvPr/>
        </p:nvCxnSpPr>
        <p:spPr>
          <a:xfrm flipV="1">
            <a:off x="4599825" y="2108751"/>
            <a:ext cx="902347" cy="9774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260" name="Google Shape;1260;p33"/>
          <p:cNvCxnSpPr>
            <a:cxnSpLocks/>
          </p:cNvCxnSpPr>
          <p:nvPr/>
        </p:nvCxnSpPr>
        <p:spPr>
          <a:xfrm flipV="1">
            <a:off x="3832518" y="1334550"/>
            <a:ext cx="1647864" cy="6359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261" name="Google Shape;1261;p33"/>
          <p:cNvCxnSpPr/>
          <p:nvPr/>
        </p:nvCxnSpPr>
        <p:spPr>
          <a:xfrm rot="10800000">
            <a:off x="3838108" y="1414221"/>
            <a:ext cx="0" cy="37599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64" name="Google Shape;1264;p33"/>
          <p:cNvCxnSpPr/>
          <p:nvPr/>
        </p:nvCxnSpPr>
        <p:spPr>
          <a:xfrm rot="10800000">
            <a:off x="5502173" y="1334550"/>
            <a:ext cx="0" cy="7935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65" name="Google Shape;1265;p33"/>
          <p:cNvCxnSpPr/>
          <p:nvPr/>
        </p:nvCxnSpPr>
        <p:spPr>
          <a:xfrm rot="10800000">
            <a:off x="5502173" y="2118525"/>
            <a:ext cx="0" cy="26670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66" name="Google Shape;1266;p33"/>
          <p:cNvCxnSpPr/>
          <p:nvPr/>
        </p:nvCxnSpPr>
        <p:spPr>
          <a:xfrm rot="10800000">
            <a:off x="5502248" y="2387975"/>
            <a:ext cx="1200" cy="5178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67" name="Google Shape;1267;p33"/>
          <p:cNvCxnSpPr/>
          <p:nvPr/>
        </p:nvCxnSpPr>
        <p:spPr>
          <a:xfrm rot="10800000" flipH="1">
            <a:off x="5502173" y="2896125"/>
            <a:ext cx="1200" cy="219420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270" name="Google Shape;1270;p33"/>
          <p:cNvGrpSpPr/>
          <p:nvPr/>
        </p:nvGrpSpPr>
        <p:grpSpPr>
          <a:xfrm>
            <a:off x="3648823" y="1334888"/>
            <a:ext cx="1831559" cy="3754401"/>
            <a:chOff x="3656224" y="1334888"/>
            <a:chExt cx="1831559" cy="3754401"/>
          </a:xfrm>
        </p:grpSpPr>
        <p:grpSp>
          <p:nvGrpSpPr>
            <p:cNvPr id="1271" name="Google Shape;1271;p33"/>
            <p:cNvGrpSpPr/>
            <p:nvPr/>
          </p:nvGrpSpPr>
          <p:grpSpPr>
            <a:xfrm>
              <a:off x="3656224" y="1334888"/>
              <a:ext cx="1831559" cy="3754401"/>
              <a:chOff x="2532225" y="238175"/>
              <a:chExt cx="2554475" cy="5237725"/>
            </a:xfrm>
          </p:grpSpPr>
          <p:sp>
            <p:nvSpPr>
              <p:cNvPr id="1272" name="Google Shape;1272;p33"/>
              <p:cNvSpPr/>
              <p:nvPr/>
            </p:nvSpPr>
            <p:spPr>
              <a:xfrm>
                <a:off x="3165386" y="2483274"/>
                <a:ext cx="1288150" cy="2945714"/>
              </a:xfrm>
              <a:custGeom>
                <a:avLst/>
                <a:gdLst/>
                <a:ahLst/>
                <a:cxnLst/>
                <a:rect l="l" t="t" r="r" b="b"/>
                <a:pathLst>
                  <a:path w="51526" h="132006" extrusionOk="0">
                    <a:moveTo>
                      <a:pt x="50943" y="0"/>
                    </a:moveTo>
                    <a:cubicBezTo>
                      <a:pt x="50942" y="0"/>
                      <a:pt x="50940" y="0"/>
                      <a:pt x="50939" y="0"/>
                    </a:cubicBezTo>
                    <a:lnTo>
                      <a:pt x="590" y="0"/>
                    </a:lnTo>
                    <a:cubicBezTo>
                      <a:pt x="265" y="0"/>
                      <a:pt x="0" y="262"/>
                      <a:pt x="0" y="587"/>
                    </a:cubicBezTo>
                    <a:lnTo>
                      <a:pt x="0" y="132005"/>
                    </a:lnTo>
                    <a:lnTo>
                      <a:pt x="51526" y="132005"/>
                    </a:lnTo>
                    <a:lnTo>
                      <a:pt x="51526" y="587"/>
                    </a:lnTo>
                    <a:cubicBezTo>
                      <a:pt x="51526" y="264"/>
                      <a:pt x="51266" y="0"/>
                      <a:pt x="509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3"/>
              <p:cNvSpPr/>
              <p:nvPr/>
            </p:nvSpPr>
            <p:spPr>
              <a:xfrm>
                <a:off x="3319186" y="1674192"/>
                <a:ext cx="980575" cy="809091"/>
              </a:xfrm>
              <a:custGeom>
                <a:avLst/>
                <a:gdLst/>
                <a:ahLst/>
                <a:cxnLst/>
                <a:rect l="l" t="t" r="r" b="b"/>
                <a:pathLst>
                  <a:path w="39223" h="18190" extrusionOk="0">
                    <a:moveTo>
                      <a:pt x="481" y="0"/>
                    </a:moveTo>
                    <a:cubicBezTo>
                      <a:pt x="214" y="0"/>
                      <a:pt x="0" y="217"/>
                      <a:pt x="0" y="481"/>
                    </a:cubicBezTo>
                    <a:lnTo>
                      <a:pt x="0" y="18189"/>
                    </a:lnTo>
                    <a:lnTo>
                      <a:pt x="39222" y="18189"/>
                    </a:lnTo>
                    <a:lnTo>
                      <a:pt x="39222" y="481"/>
                    </a:lnTo>
                    <a:cubicBezTo>
                      <a:pt x="39222" y="217"/>
                      <a:pt x="39006" y="0"/>
                      <a:pt x="387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3"/>
              <p:cNvSpPr/>
              <p:nvPr/>
            </p:nvSpPr>
            <p:spPr>
              <a:xfrm>
                <a:off x="3376850" y="1431925"/>
                <a:ext cx="865200" cy="242300"/>
              </a:xfrm>
              <a:custGeom>
                <a:avLst/>
                <a:gdLst/>
                <a:ahLst/>
                <a:cxnLst/>
                <a:rect l="l" t="t" r="r" b="b"/>
                <a:pathLst>
                  <a:path w="34608" h="9692" extrusionOk="0">
                    <a:moveTo>
                      <a:pt x="525" y="1"/>
                    </a:moveTo>
                    <a:cubicBezTo>
                      <a:pt x="235" y="1"/>
                      <a:pt x="1" y="236"/>
                      <a:pt x="1" y="523"/>
                    </a:cubicBezTo>
                    <a:lnTo>
                      <a:pt x="1" y="9691"/>
                    </a:lnTo>
                    <a:lnTo>
                      <a:pt x="34608" y="9691"/>
                    </a:lnTo>
                    <a:lnTo>
                      <a:pt x="34608" y="523"/>
                    </a:lnTo>
                    <a:cubicBezTo>
                      <a:pt x="34608" y="236"/>
                      <a:pt x="34373" y="1"/>
                      <a:pt x="340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3"/>
              <p:cNvSpPr/>
              <p:nvPr/>
            </p:nvSpPr>
            <p:spPr>
              <a:xfrm>
                <a:off x="3468175" y="1335775"/>
                <a:ext cx="6825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27302" h="3847" extrusionOk="0">
                    <a:moveTo>
                      <a:pt x="357" y="1"/>
                    </a:moveTo>
                    <a:cubicBezTo>
                      <a:pt x="159" y="1"/>
                      <a:pt x="0" y="162"/>
                      <a:pt x="0" y="357"/>
                    </a:cubicBezTo>
                    <a:lnTo>
                      <a:pt x="0" y="3847"/>
                    </a:lnTo>
                    <a:lnTo>
                      <a:pt x="27302" y="3847"/>
                    </a:lnTo>
                    <a:lnTo>
                      <a:pt x="27302" y="357"/>
                    </a:lnTo>
                    <a:cubicBezTo>
                      <a:pt x="27302" y="159"/>
                      <a:pt x="27143" y="1"/>
                      <a:pt x="269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3"/>
              <p:cNvSpPr/>
              <p:nvPr/>
            </p:nvSpPr>
            <p:spPr>
              <a:xfrm>
                <a:off x="3660425" y="634075"/>
                <a:ext cx="298050" cy="701725"/>
              </a:xfrm>
              <a:custGeom>
                <a:avLst/>
                <a:gdLst/>
                <a:ahLst/>
                <a:cxnLst/>
                <a:rect l="l" t="t" r="r" b="b"/>
                <a:pathLst>
                  <a:path w="11922" h="28069" extrusionOk="0">
                    <a:moveTo>
                      <a:pt x="344" y="1"/>
                    </a:moveTo>
                    <a:cubicBezTo>
                      <a:pt x="155" y="1"/>
                      <a:pt x="1" y="153"/>
                      <a:pt x="1" y="341"/>
                    </a:cubicBezTo>
                    <a:lnTo>
                      <a:pt x="1" y="28069"/>
                    </a:lnTo>
                    <a:lnTo>
                      <a:pt x="11922" y="28069"/>
                    </a:lnTo>
                    <a:lnTo>
                      <a:pt x="11922" y="341"/>
                    </a:lnTo>
                    <a:cubicBezTo>
                      <a:pt x="11922" y="153"/>
                      <a:pt x="11770" y="1"/>
                      <a:pt x="115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3"/>
              <p:cNvSpPr/>
              <p:nvPr/>
            </p:nvSpPr>
            <p:spPr>
              <a:xfrm>
                <a:off x="3612375" y="682125"/>
                <a:ext cx="394150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2692" extrusionOk="0">
                    <a:moveTo>
                      <a:pt x="339" y="1"/>
                    </a:moveTo>
                    <a:cubicBezTo>
                      <a:pt x="153" y="1"/>
                      <a:pt x="1" y="150"/>
                      <a:pt x="1" y="339"/>
                    </a:cubicBezTo>
                    <a:lnTo>
                      <a:pt x="1" y="2353"/>
                    </a:lnTo>
                    <a:cubicBezTo>
                      <a:pt x="1" y="2542"/>
                      <a:pt x="153" y="2691"/>
                      <a:pt x="339" y="2691"/>
                    </a:cubicBezTo>
                    <a:lnTo>
                      <a:pt x="15427" y="2691"/>
                    </a:lnTo>
                    <a:cubicBezTo>
                      <a:pt x="15616" y="2691"/>
                      <a:pt x="15766" y="2542"/>
                      <a:pt x="15766" y="2353"/>
                    </a:cubicBezTo>
                    <a:lnTo>
                      <a:pt x="15766" y="339"/>
                    </a:lnTo>
                    <a:cubicBezTo>
                      <a:pt x="15766" y="150"/>
                      <a:pt x="15616" y="1"/>
                      <a:pt x="1542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3"/>
              <p:cNvSpPr/>
              <p:nvPr/>
            </p:nvSpPr>
            <p:spPr>
              <a:xfrm>
                <a:off x="3785425" y="278325"/>
                <a:ext cx="48075" cy="355725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14229" extrusionOk="0">
                    <a:moveTo>
                      <a:pt x="0" y="1"/>
                    </a:moveTo>
                    <a:lnTo>
                      <a:pt x="0" y="14228"/>
                    </a:lnTo>
                    <a:lnTo>
                      <a:pt x="1922" y="14228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3"/>
              <p:cNvSpPr/>
              <p:nvPr/>
            </p:nvSpPr>
            <p:spPr>
              <a:xfrm>
                <a:off x="3884275" y="25619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3"/>
              <p:cNvSpPr/>
              <p:nvPr/>
            </p:nvSpPr>
            <p:spPr>
              <a:xfrm>
                <a:off x="4017675" y="25619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9" y="4146"/>
                    </a:lnTo>
                    <a:lnTo>
                      <a:pt x="3959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3"/>
              <p:cNvSpPr/>
              <p:nvPr/>
            </p:nvSpPr>
            <p:spPr>
              <a:xfrm>
                <a:off x="4151050" y="2561950"/>
                <a:ext cx="9895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3"/>
              <p:cNvSpPr/>
              <p:nvPr/>
            </p:nvSpPr>
            <p:spPr>
              <a:xfrm>
                <a:off x="4284375" y="25619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3"/>
              <p:cNvSpPr/>
              <p:nvPr/>
            </p:nvSpPr>
            <p:spPr>
              <a:xfrm>
                <a:off x="3255150" y="2561950"/>
                <a:ext cx="98925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3"/>
              <p:cNvSpPr/>
              <p:nvPr/>
            </p:nvSpPr>
            <p:spPr>
              <a:xfrm>
                <a:off x="3388475" y="25619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3"/>
              <p:cNvSpPr/>
              <p:nvPr/>
            </p:nvSpPr>
            <p:spPr>
              <a:xfrm>
                <a:off x="3521875" y="2561950"/>
                <a:ext cx="98925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3"/>
              <p:cNvSpPr/>
              <p:nvPr/>
            </p:nvSpPr>
            <p:spPr>
              <a:xfrm>
                <a:off x="3655250" y="2561950"/>
                <a:ext cx="9895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3"/>
              <p:cNvSpPr/>
              <p:nvPr/>
            </p:nvSpPr>
            <p:spPr>
              <a:xfrm>
                <a:off x="3884275" y="27408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3"/>
              <p:cNvSpPr/>
              <p:nvPr/>
            </p:nvSpPr>
            <p:spPr>
              <a:xfrm>
                <a:off x="4017675" y="27408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9" y="4146"/>
                    </a:lnTo>
                    <a:lnTo>
                      <a:pt x="3959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3"/>
              <p:cNvSpPr/>
              <p:nvPr/>
            </p:nvSpPr>
            <p:spPr>
              <a:xfrm>
                <a:off x="4151050" y="2740850"/>
                <a:ext cx="9895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3"/>
              <p:cNvSpPr/>
              <p:nvPr/>
            </p:nvSpPr>
            <p:spPr>
              <a:xfrm>
                <a:off x="4284375" y="27408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3"/>
              <p:cNvSpPr/>
              <p:nvPr/>
            </p:nvSpPr>
            <p:spPr>
              <a:xfrm>
                <a:off x="3255150" y="2740850"/>
                <a:ext cx="98925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3"/>
              <p:cNvSpPr/>
              <p:nvPr/>
            </p:nvSpPr>
            <p:spPr>
              <a:xfrm>
                <a:off x="3388475" y="27408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3"/>
              <p:cNvSpPr/>
              <p:nvPr/>
            </p:nvSpPr>
            <p:spPr>
              <a:xfrm>
                <a:off x="3521875" y="2740850"/>
                <a:ext cx="98925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3"/>
              <p:cNvSpPr/>
              <p:nvPr/>
            </p:nvSpPr>
            <p:spPr>
              <a:xfrm>
                <a:off x="3655250" y="2740850"/>
                <a:ext cx="9895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3"/>
              <p:cNvSpPr/>
              <p:nvPr/>
            </p:nvSpPr>
            <p:spPr>
              <a:xfrm>
                <a:off x="3884275" y="291975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60" y="4144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3"/>
              <p:cNvSpPr/>
              <p:nvPr/>
            </p:nvSpPr>
            <p:spPr>
              <a:xfrm>
                <a:off x="4017675" y="291975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59" y="4144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3"/>
              <p:cNvSpPr/>
              <p:nvPr/>
            </p:nvSpPr>
            <p:spPr>
              <a:xfrm>
                <a:off x="4151050" y="2919750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3"/>
              <p:cNvSpPr/>
              <p:nvPr/>
            </p:nvSpPr>
            <p:spPr>
              <a:xfrm>
                <a:off x="4284375" y="291975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60" y="4144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3"/>
              <p:cNvSpPr/>
              <p:nvPr/>
            </p:nvSpPr>
            <p:spPr>
              <a:xfrm>
                <a:off x="3255150" y="2919750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3"/>
              <p:cNvSpPr/>
              <p:nvPr/>
            </p:nvSpPr>
            <p:spPr>
              <a:xfrm>
                <a:off x="3388475" y="291975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60" y="4144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3"/>
              <p:cNvSpPr/>
              <p:nvPr/>
            </p:nvSpPr>
            <p:spPr>
              <a:xfrm>
                <a:off x="3521875" y="2919750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3"/>
              <p:cNvSpPr/>
              <p:nvPr/>
            </p:nvSpPr>
            <p:spPr>
              <a:xfrm>
                <a:off x="3655250" y="2919750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3"/>
              <p:cNvSpPr/>
              <p:nvPr/>
            </p:nvSpPr>
            <p:spPr>
              <a:xfrm>
                <a:off x="3884275" y="309865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60" y="4144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3"/>
              <p:cNvSpPr/>
              <p:nvPr/>
            </p:nvSpPr>
            <p:spPr>
              <a:xfrm>
                <a:off x="4017675" y="309865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59" y="4144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3"/>
              <p:cNvSpPr/>
              <p:nvPr/>
            </p:nvSpPr>
            <p:spPr>
              <a:xfrm>
                <a:off x="4151050" y="3098650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3"/>
              <p:cNvSpPr/>
              <p:nvPr/>
            </p:nvSpPr>
            <p:spPr>
              <a:xfrm>
                <a:off x="4284375" y="309865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60" y="4144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3"/>
              <p:cNvSpPr/>
              <p:nvPr/>
            </p:nvSpPr>
            <p:spPr>
              <a:xfrm>
                <a:off x="3255150" y="3098650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3"/>
              <p:cNvSpPr/>
              <p:nvPr/>
            </p:nvSpPr>
            <p:spPr>
              <a:xfrm>
                <a:off x="3388475" y="309865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60" y="4144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3"/>
              <p:cNvSpPr/>
              <p:nvPr/>
            </p:nvSpPr>
            <p:spPr>
              <a:xfrm>
                <a:off x="3521875" y="3098650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3"/>
              <p:cNvSpPr/>
              <p:nvPr/>
            </p:nvSpPr>
            <p:spPr>
              <a:xfrm>
                <a:off x="3655250" y="3098650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3"/>
              <p:cNvSpPr/>
              <p:nvPr/>
            </p:nvSpPr>
            <p:spPr>
              <a:xfrm>
                <a:off x="3884275" y="3277500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3"/>
              <p:cNvSpPr/>
              <p:nvPr/>
            </p:nvSpPr>
            <p:spPr>
              <a:xfrm>
                <a:off x="4017675" y="3277500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59" y="4146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3"/>
              <p:cNvSpPr/>
              <p:nvPr/>
            </p:nvSpPr>
            <p:spPr>
              <a:xfrm>
                <a:off x="4151050" y="3277500"/>
                <a:ext cx="9895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3"/>
              <p:cNvSpPr/>
              <p:nvPr/>
            </p:nvSpPr>
            <p:spPr>
              <a:xfrm>
                <a:off x="4284375" y="3277500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3"/>
              <p:cNvSpPr/>
              <p:nvPr/>
            </p:nvSpPr>
            <p:spPr>
              <a:xfrm>
                <a:off x="3255150" y="3277500"/>
                <a:ext cx="989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3"/>
              <p:cNvSpPr/>
              <p:nvPr/>
            </p:nvSpPr>
            <p:spPr>
              <a:xfrm>
                <a:off x="3388475" y="3277500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60" y="4146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3"/>
              <p:cNvSpPr/>
              <p:nvPr/>
            </p:nvSpPr>
            <p:spPr>
              <a:xfrm>
                <a:off x="3521875" y="3277500"/>
                <a:ext cx="989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3"/>
              <p:cNvSpPr/>
              <p:nvPr/>
            </p:nvSpPr>
            <p:spPr>
              <a:xfrm>
                <a:off x="3655250" y="3277500"/>
                <a:ext cx="9895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3"/>
              <p:cNvSpPr/>
              <p:nvPr/>
            </p:nvSpPr>
            <p:spPr>
              <a:xfrm>
                <a:off x="3884275" y="3456400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1" y="1"/>
                    </a:moveTo>
                    <a:lnTo>
                      <a:pt x="1" y="4147"/>
                    </a:lnTo>
                    <a:lnTo>
                      <a:pt x="3960" y="4147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3"/>
              <p:cNvSpPr/>
              <p:nvPr/>
            </p:nvSpPr>
            <p:spPr>
              <a:xfrm>
                <a:off x="4017675" y="3456400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0" y="1"/>
                    </a:moveTo>
                    <a:lnTo>
                      <a:pt x="0" y="4147"/>
                    </a:lnTo>
                    <a:lnTo>
                      <a:pt x="3959" y="4147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3"/>
              <p:cNvSpPr/>
              <p:nvPr/>
            </p:nvSpPr>
            <p:spPr>
              <a:xfrm>
                <a:off x="4151050" y="3456400"/>
                <a:ext cx="9895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7" extrusionOk="0">
                    <a:moveTo>
                      <a:pt x="1" y="1"/>
                    </a:moveTo>
                    <a:lnTo>
                      <a:pt x="1" y="4147"/>
                    </a:lnTo>
                    <a:lnTo>
                      <a:pt x="3957" y="4147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3"/>
              <p:cNvSpPr/>
              <p:nvPr/>
            </p:nvSpPr>
            <p:spPr>
              <a:xfrm>
                <a:off x="4284375" y="3456400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1" y="1"/>
                    </a:moveTo>
                    <a:lnTo>
                      <a:pt x="1" y="4147"/>
                    </a:lnTo>
                    <a:lnTo>
                      <a:pt x="3960" y="4147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3"/>
              <p:cNvSpPr/>
              <p:nvPr/>
            </p:nvSpPr>
            <p:spPr>
              <a:xfrm>
                <a:off x="3255150" y="3456400"/>
                <a:ext cx="989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7" extrusionOk="0">
                    <a:moveTo>
                      <a:pt x="0" y="1"/>
                    </a:moveTo>
                    <a:lnTo>
                      <a:pt x="0" y="4147"/>
                    </a:lnTo>
                    <a:lnTo>
                      <a:pt x="3957" y="4147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3"/>
              <p:cNvSpPr/>
              <p:nvPr/>
            </p:nvSpPr>
            <p:spPr>
              <a:xfrm>
                <a:off x="3388475" y="3456400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0" y="1"/>
                    </a:moveTo>
                    <a:lnTo>
                      <a:pt x="0" y="4147"/>
                    </a:lnTo>
                    <a:lnTo>
                      <a:pt x="3960" y="4147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3"/>
              <p:cNvSpPr/>
              <p:nvPr/>
            </p:nvSpPr>
            <p:spPr>
              <a:xfrm>
                <a:off x="3521875" y="3456400"/>
                <a:ext cx="989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7" extrusionOk="0">
                    <a:moveTo>
                      <a:pt x="0" y="1"/>
                    </a:moveTo>
                    <a:lnTo>
                      <a:pt x="0" y="4147"/>
                    </a:lnTo>
                    <a:lnTo>
                      <a:pt x="3957" y="4147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3"/>
              <p:cNvSpPr/>
              <p:nvPr/>
            </p:nvSpPr>
            <p:spPr>
              <a:xfrm>
                <a:off x="3655250" y="3456400"/>
                <a:ext cx="9895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7" extrusionOk="0">
                    <a:moveTo>
                      <a:pt x="1" y="1"/>
                    </a:moveTo>
                    <a:lnTo>
                      <a:pt x="1" y="4147"/>
                    </a:lnTo>
                    <a:lnTo>
                      <a:pt x="3957" y="4147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3"/>
              <p:cNvSpPr/>
              <p:nvPr/>
            </p:nvSpPr>
            <p:spPr>
              <a:xfrm>
                <a:off x="3884275" y="3635325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0"/>
                    </a:moveTo>
                    <a:lnTo>
                      <a:pt x="1" y="4143"/>
                    </a:lnTo>
                    <a:lnTo>
                      <a:pt x="3960" y="4143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3"/>
              <p:cNvSpPr/>
              <p:nvPr/>
            </p:nvSpPr>
            <p:spPr>
              <a:xfrm>
                <a:off x="4017675" y="3635325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3959" y="4143"/>
                    </a:lnTo>
                    <a:lnTo>
                      <a:pt x="3959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3"/>
              <p:cNvSpPr/>
              <p:nvPr/>
            </p:nvSpPr>
            <p:spPr>
              <a:xfrm>
                <a:off x="4151050" y="3635325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0"/>
                    </a:moveTo>
                    <a:lnTo>
                      <a:pt x="1" y="4143"/>
                    </a:lnTo>
                    <a:lnTo>
                      <a:pt x="3957" y="4143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3"/>
              <p:cNvSpPr/>
              <p:nvPr/>
            </p:nvSpPr>
            <p:spPr>
              <a:xfrm>
                <a:off x="4284375" y="3635325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0"/>
                    </a:moveTo>
                    <a:lnTo>
                      <a:pt x="1" y="4143"/>
                    </a:lnTo>
                    <a:lnTo>
                      <a:pt x="3960" y="4143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3"/>
              <p:cNvSpPr/>
              <p:nvPr/>
            </p:nvSpPr>
            <p:spPr>
              <a:xfrm>
                <a:off x="3255150" y="3635325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3957" y="4143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3"/>
              <p:cNvSpPr/>
              <p:nvPr/>
            </p:nvSpPr>
            <p:spPr>
              <a:xfrm>
                <a:off x="3388475" y="3635325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3960" y="4143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3"/>
              <p:cNvSpPr/>
              <p:nvPr/>
            </p:nvSpPr>
            <p:spPr>
              <a:xfrm>
                <a:off x="3521875" y="3635325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3957" y="4143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3"/>
              <p:cNvSpPr/>
              <p:nvPr/>
            </p:nvSpPr>
            <p:spPr>
              <a:xfrm>
                <a:off x="3655250" y="3635325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0"/>
                    </a:moveTo>
                    <a:lnTo>
                      <a:pt x="1" y="4143"/>
                    </a:lnTo>
                    <a:lnTo>
                      <a:pt x="3957" y="4143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3"/>
              <p:cNvSpPr/>
              <p:nvPr/>
            </p:nvSpPr>
            <p:spPr>
              <a:xfrm>
                <a:off x="3884275" y="3814225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60" y="4144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3"/>
              <p:cNvSpPr/>
              <p:nvPr/>
            </p:nvSpPr>
            <p:spPr>
              <a:xfrm>
                <a:off x="4017675" y="3814225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59" y="4144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3"/>
              <p:cNvSpPr/>
              <p:nvPr/>
            </p:nvSpPr>
            <p:spPr>
              <a:xfrm>
                <a:off x="4151050" y="3814225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3"/>
              <p:cNvSpPr/>
              <p:nvPr/>
            </p:nvSpPr>
            <p:spPr>
              <a:xfrm>
                <a:off x="4284375" y="3814225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60" y="4144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3"/>
              <p:cNvSpPr/>
              <p:nvPr/>
            </p:nvSpPr>
            <p:spPr>
              <a:xfrm>
                <a:off x="3255150" y="3814225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3"/>
              <p:cNvSpPr/>
              <p:nvPr/>
            </p:nvSpPr>
            <p:spPr>
              <a:xfrm>
                <a:off x="3388475" y="3814225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60" y="4144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3"/>
              <p:cNvSpPr/>
              <p:nvPr/>
            </p:nvSpPr>
            <p:spPr>
              <a:xfrm>
                <a:off x="3521875" y="3814225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1"/>
                    </a:moveTo>
                    <a:lnTo>
                      <a:pt x="0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3"/>
              <p:cNvSpPr/>
              <p:nvPr/>
            </p:nvSpPr>
            <p:spPr>
              <a:xfrm>
                <a:off x="3655250" y="3814225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1"/>
                    </a:moveTo>
                    <a:lnTo>
                      <a:pt x="1" y="4144"/>
                    </a:lnTo>
                    <a:lnTo>
                      <a:pt x="3957" y="4144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3"/>
              <p:cNvSpPr/>
              <p:nvPr/>
            </p:nvSpPr>
            <p:spPr>
              <a:xfrm>
                <a:off x="3884275" y="3993075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3"/>
              <p:cNvSpPr/>
              <p:nvPr/>
            </p:nvSpPr>
            <p:spPr>
              <a:xfrm>
                <a:off x="4017675" y="3993075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9" y="4146"/>
                    </a:lnTo>
                    <a:lnTo>
                      <a:pt x="3959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3"/>
              <p:cNvSpPr/>
              <p:nvPr/>
            </p:nvSpPr>
            <p:spPr>
              <a:xfrm>
                <a:off x="4151050" y="3993075"/>
                <a:ext cx="9895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3"/>
              <p:cNvSpPr/>
              <p:nvPr/>
            </p:nvSpPr>
            <p:spPr>
              <a:xfrm>
                <a:off x="4284375" y="3993075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3"/>
              <p:cNvSpPr/>
              <p:nvPr/>
            </p:nvSpPr>
            <p:spPr>
              <a:xfrm>
                <a:off x="3255150" y="3993075"/>
                <a:ext cx="98925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3"/>
              <p:cNvSpPr/>
              <p:nvPr/>
            </p:nvSpPr>
            <p:spPr>
              <a:xfrm>
                <a:off x="3388475" y="3993075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3"/>
              <p:cNvSpPr/>
              <p:nvPr/>
            </p:nvSpPr>
            <p:spPr>
              <a:xfrm>
                <a:off x="3521875" y="3993075"/>
                <a:ext cx="98925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3"/>
              <p:cNvSpPr/>
              <p:nvPr/>
            </p:nvSpPr>
            <p:spPr>
              <a:xfrm>
                <a:off x="3655250" y="3993075"/>
                <a:ext cx="9895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3"/>
              <p:cNvSpPr/>
              <p:nvPr/>
            </p:nvSpPr>
            <p:spPr>
              <a:xfrm>
                <a:off x="3884275" y="4171975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3"/>
              <p:cNvSpPr/>
              <p:nvPr/>
            </p:nvSpPr>
            <p:spPr>
              <a:xfrm>
                <a:off x="4017675" y="4171975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59" y="4146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3"/>
              <p:cNvSpPr/>
              <p:nvPr/>
            </p:nvSpPr>
            <p:spPr>
              <a:xfrm>
                <a:off x="4151050" y="4171975"/>
                <a:ext cx="9895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3"/>
              <p:cNvSpPr/>
              <p:nvPr/>
            </p:nvSpPr>
            <p:spPr>
              <a:xfrm>
                <a:off x="4284375" y="4171975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3"/>
              <p:cNvSpPr/>
              <p:nvPr/>
            </p:nvSpPr>
            <p:spPr>
              <a:xfrm>
                <a:off x="3255150" y="4171975"/>
                <a:ext cx="989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3"/>
              <p:cNvSpPr/>
              <p:nvPr/>
            </p:nvSpPr>
            <p:spPr>
              <a:xfrm>
                <a:off x="3388475" y="4171975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60" y="4146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3"/>
              <p:cNvSpPr/>
              <p:nvPr/>
            </p:nvSpPr>
            <p:spPr>
              <a:xfrm>
                <a:off x="3521875" y="4171975"/>
                <a:ext cx="989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3"/>
              <p:cNvSpPr/>
              <p:nvPr/>
            </p:nvSpPr>
            <p:spPr>
              <a:xfrm>
                <a:off x="3655250" y="4171975"/>
                <a:ext cx="9895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3"/>
              <p:cNvSpPr/>
              <p:nvPr/>
            </p:nvSpPr>
            <p:spPr>
              <a:xfrm>
                <a:off x="3884275" y="4350875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3"/>
              <p:cNvSpPr/>
              <p:nvPr/>
            </p:nvSpPr>
            <p:spPr>
              <a:xfrm>
                <a:off x="4017675" y="4350875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59" y="4146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3"/>
              <p:cNvSpPr/>
              <p:nvPr/>
            </p:nvSpPr>
            <p:spPr>
              <a:xfrm>
                <a:off x="4151050" y="4350875"/>
                <a:ext cx="9895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3"/>
              <p:cNvSpPr/>
              <p:nvPr/>
            </p:nvSpPr>
            <p:spPr>
              <a:xfrm>
                <a:off x="4284375" y="4350875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3"/>
              <p:cNvSpPr/>
              <p:nvPr/>
            </p:nvSpPr>
            <p:spPr>
              <a:xfrm>
                <a:off x="3255150" y="4350875"/>
                <a:ext cx="989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3"/>
              <p:cNvSpPr/>
              <p:nvPr/>
            </p:nvSpPr>
            <p:spPr>
              <a:xfrm>
                <a:off x="3388475" y="4350875"/>
                <a:ext cx="9900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60" y="4146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3"/>
              <p:cNvSpPr/>
              <p:nvPr/>
            </p:nvSpPr>
            <p:spPr>
              <a:xfrm>
                <a:off x="3521875" y="4350875"/>
                <a:ext cx="989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7" extrusionOk="0">
                    <a:moveTo>
                      <a:pt x="0" y="1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3"/>
              <p:cNvSpPr/>
              <p:nvPr/>
            </p:nvSpPr>
            <p:spPr>
              <a:xfrm>
                <a:off x="3655250" y="4350875"/>
                <a:ext cx="98950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7" extrusionOk="0">
                    <a:moveTo>
                      <a:pt x="1" y="1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3"/>
              <p:cNvSpPr/>
              <p:nvPr/>
            </p:nvSpPr>
            <p:spPr>
              <a:xfrm>
                <a:off x="3884275" y="452980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0"/>
                    </a:moveTo>
                    <a:lnTo>
                      <a:pt x="1" y="4143"/>
                    </a:lnTo>
                    <a:lnTo>
                      <a:pt x="3960" y="4143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3"/>
              <p:cNvSpPr/>
              <p:nvPr/>
            </p:nvSpPr>
            <p:spPr>
              <a:xfrm>
                <a:off x="4017675" y="452980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3959" y="4143"/>
                    </a:lnTo>
                    <a:lnTo>
                      <a:pt x="3959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3"/>
              <p:cNvSpPr/>
              <p:nvPr/>
            </p:nvSpPr>
            <p:spPr>
              <a:xfrm>
                <a:off x="4151050" y="4529800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0"/>
                    </a:moveTo>
                    <a:lnTo>
                      <a:pt x="1" y="4143"/>
                    </a:lnTo>
                    <a:lnTo>
                      <a:pt x="3957" y="4143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3"/>
              <p:cNvSpPr/>
              <p:nvPr/>
            </p:nvSpPr>
            <p:spPr>
              <a:xfrm>
                <a:off x="4284375" y="452980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0"/>
                    </a:moveTo>
                    <a:lnTo>
                      <a:pt x="1" y="4143"/>
                    </a:lnTo>
                    <a:lnTo>
                      <a:pt x="3960" y="4143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3"/>
              <p:cNvSpPr/>
              <p:nvPr/>
            </p:nvSpPr>
            <p:spPr>
              <a:xfrm>
                <a:off x="3255150" y="4529800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3957" y="4143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3"/>
              <p:cNvSpPr/>
              <p:nvPr/>
            </p:nvSpPr>
            <p:spPr>
              <a:xfrm>
                <a:off x="3388475" y="452980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3960" y="4143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3"/>
              <p:cNvSpPr/>
              <p:nvPr/>
            </p:nvSpPr>
            <p:spPr>
              <a:xfrm>
                <a:off x="3521875" y="4529800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3957" y="4143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3"/>
              <p:cNvSpPr/>
              <p:nvPr/>
            </p:nvSpPr>
            <p:spPr>
              <a:xfrm>
                <a:off x="3655250" y="4529800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0"/>
                    </a:moveTo>
                    <a:lnTo>
                      <a:pt x="1" y="4143"/>
                    </a:lnTo>
                    <a:lnTo>
                      <a:pt x="3957" y="4143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3"/>
              <p:cNvSpPr/>
              <p:nvPr/>
            </p:nvSpPr>
            <p:spPr>
              <a:xfrm>
                <a:off x="3884275" y="470870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0"/>
                    </a:moveTo>
                    <a:lnTo>
                      <a:pt x="1" y="4144"/>
                    </a:lnTo>
                    <a:lnTo>
                      <a:pt x="3960" y="4144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3"/>
              <p:cNvSpPr/>
              <p:nvPr/>
            </p:nvSpPr>
            <p:spPr>
              <a:xfrm>
                <a:off x="4017675" y="470870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0"/>
                    </a:moveTo>
                    <a:lnTo>
                      <a:pt x="0" y="4144"/>
                    </a:lnTo>
                    <a:lnTo>
                      <a:pt x="3959" y="4144"/>
                    </a:lnTo>
                    <a:lnTo>
                      <a:pt x="3959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3"/>
              <p:cNvSpPr/>
              <p:nvPr/>
            </p:nvSpPr>
            <p:spPr>
              <a:xfrm>
                <a:off x="4151050" y="4708700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0"/>
                    </a:moveTo>
                    <a:lnTo>
                      <a:pt x="1" y="4144"/>
                    </a:lnTo>
                    <a:lnTo>
                      <a:pt x="3957" y="4144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3"/>
              <p:cNvSpPr/>
              <p:nvPr/>
            </p:nvSpPr>
            <p:spPr>
              <a:xfrm>
                <a:off x="4284375" y="470870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1" y="0"/>
                    </a:moveTo>
                    <a:lnTo>
                      <a:pt x="1" y="4144"/>
                    </a:lnTo>
                    <a:lnTo>
                      <a:pt x="3960" y="4144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3"/>
              <p:cNvSpPr/>
              <p:nvPr/>
            </p:nvSpPr>
            <p:spPr>
              <a:xfrm>
                <a:off x="3255150" y="4708700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0"/>
                    </a:moveTo>
                    <a:lnTo>
                      <a:pt x="0" y="4144"/>
                    </a:lnTo>
                    <a:lnTo>
                      <a:pt x="3957" y="4144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3"/>
              <p:cNvSpPr/>
              <p:nvPr/>
            </p:nvSpPr>
            <p:spPr>
              <a:xfrm>
                <a:off x="3388475" y="4708700"/>
                <a:ext cx="990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4" extrusionOk="0">
                    <a:moveTo>
                      <a:pt x="0" y="0"/>
                    </a:moveTo>
                    <a:lnTo>
                      <a:pt x="0" y="4144"/>
                    </a:lnTo>
                    <a:lnTo>
                      <a:pt x="3960" y="4144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3"/>
              <p:cNvSpPr/>
              <p:nvPr/>
            </p:nvSpPr>
            <p:spPr>
              <a:xfrm>
                <a:off x="3521875" y="4708700"/>
                <a:ext cx="989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4" extrusionOk="0">
                    <a:moveTo>
                      <a:pt x="0" y="0"/>
                    </a:moveTo>
                    <a:lnTo>
                      <a:pt x="0" y="4144"/>
                    </a:lnTo>
                    <a:lnTo>
                      <a:pt x="3957" y="4144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3"/>
              <p:cNvSpPr/>
              <p:nvPr/>
            </p:nvSpPr>
            <p:spPr>
              <a:xfrm>
                <a:off x="3655250" y="4708700"/>
                <a:ext cx="989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4" extrusionOk="0">
                    <a:moveTo>
                      <a:pt x="1" y="0"/>
                    </a:moveTo>
                    <a:lnTo>
                      <a:pt x="1" y="4144"/>
                    </a:lnTo>
                    <a:lnTo>
                      <a:pt x="3957" y="4144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3"/>
              <p:cNvSpPr/>
              <p:nvPr/>
            </p:nvSpPr>
            <p:spPr>
              <a:xfrm>
                <a:off x="3884275" y="48875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3"/>
              <p:cNvSpPr/>
              <p:nvPr/>
            </p:nvSpPr>
            <p:spPr>
              <a:xfrm>
                <a:off x="4017675" y="48875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9" y="4146"/>
                    </a:lnTo>
                    <a:lnTo>
                      <a:pt x="3959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3"/>
              <p:cNvSpPr/>
              <p:nvPr/>
            </p:nvSpPr>
            <p:spPr>
              <a:xfrm>
                <a:off x="4151050" y="4887550"/>
                <a:ext cx="9895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3"/>
              <p:cNvSpPr/>
              <p:nvPr/>
            </p:nvSpPr>
            <p:spPr>
              <a:xfrm>
                <a:off x="4284375" y="48875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3"/>
              <p:cNvSpPr/>
              <p:nvPr/>
            </p:nvSpPr>
            <p:spPr>
              <a:xfrm>
                <a:off x="3255150" y="4887550"/>
                <a:ext cx="98925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3"/>
              <p:cNvSpPr/>
              <p:nvPr/>
            </p:nvSpPr>
            <p:spPr>
              <a:xfrm>
                <a:off x="3388475" y="4887550"/>
                <a:ext cx="9900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60" y="414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3"/>
              <p:cNvSpPr/>
              <p:nvPr/>
            </p:nvSpPr>
            <p:spPr>
              <a:xfrm>
                <a:off x="3521875" y="4887550"/>
                <a:ext cx="98925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4146" extrusionOk="0">
                    <a:moveTo>
                      <a:pt x="0" y="0"/>
                    </a:moveTo>
                    <a:lnTo>
                      <a:pt x="0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3"/>
              <p:cNvSpPr/>
              <p:nvPr/>
            </p:nvSpPr>
            <p:spPr>
              <a:xfrm>
                <a:off x="3655250" y="4887550"/>
                <a:ext cx="98950" cy="103650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4146" extrusionOk="0">
                    <a:moveTo>
                      <a:pt x="1" y="0"/>
                    </a:moveTo>
                    <a:lnTo>
                      <a:pt x="1" y="4146"/>
                    </a:lnTo>
                    <a:lnTo>
                      <a:pt x="3957" y="414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3"/>
              <p:cNvSpPr/>
              <p:nvPr/>
            </p:nvSpPr>
            <p:spPr>
              <a:xfrm>
                <a:off x="3388475" y="1745100"/>
                <a:ext cx="990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3587" extrusionOk="0">
                    <a:moveTo>
                      <a:pt x="0" y="0"/>
                    </a:moveTo>
                    <a:lnTo>
                      <a:pt x="0" y="3586"/>
                    </a:lnTo>
                    <a:lnTo>
                      <a:pt x="3960" y="358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3"/>
              <p:cNvSpPr/>
              <p:nvPr/>
            </p:nvSpPr>
            <p:spPr>
              <a:xfrm>
                <a:off x="3521875" y="1745100"/>
                <a:ext cx="989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7" extrusionOk="0">
                    <a:moveTo>
                      <a:pt x="0" y="0"/>
                    </a:moveTo>
                    <a:lnTo>
                      <a:pt x="0" y="3586"/>
                    </a:lnTo>
                    <a:lnTo>
                      <a:pt x="3957" y="358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3"/>
              <p:cNvSpPr/>
              <p:nvPr/>
            </p:nvSpPr>
            <p:spPr>
              <a:xfrm>
                <a:off x="3655250" y="1745100"/>
                <a:ext cx="9895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7" extrusionOk="0">
                    <a:moveTo>
                      <a:pt x="1" y="0"/>
                    </a:moveTo>
                    <a:lnTo>
                      <a:pt x="1" y="3586"/>
                    </a:lnTo>
                    <a:lnTo>
                      <a:pt x="3957" y="358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3"/>
              <p:cNvSpPr/>
              <p:nvPr/>
            </p:nvSpPr>
            <p:spPr>
              <a:xfrm>
                <a:off x="3388475" y="1866500"/>
                <a:ext cx="990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3585" extrusionOk="0">
                    <a:moveTo>
                      <a:pt x="0" y="1"/>
                    </a:moveTo>
                    <a:lnTo>
                      <a:pt x="0" y="3585"/>
                    </a:lnTo>
                    <a:lnTo>
                      <a:pt x="3960" y="3585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3"/>
              <p:cNvSpPr/>
              <p:nvPr/>
            </p:nvSpPr>
            <p:spPr>
              <a:xfrm>
                <a:off x="3521875" y="1866500"/>
                <a:ext cx="98925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5" extrusionOk="0">
                    <a:moveTo>
                      <a:pt x="0" y="1"/>
                    </a:moveTo>
                    <a:lnTo>
                      <a:pt x="0" y="3585"/>
                    </a:lnTo>
                    <a:lnTo>
                      <a:pt x="3957" y="3585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3"/>
              <p:cNvSpPr/>
              <p:nvPr/>
            </p:nvSpPr>
            <p:spPr>
              <a:xfrm>
                <a:off x="3655250" y="1866500"/>
                <a:ext cx="9895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5" extrusionOk="0">
                    <a:moveTo>
                      <a:pt x="1" y="1"/>
                    </a:moveTo>
                    <a:lnTo>
                      <a:pt x="1" y="3585"/>
                    </a:lnTo>
                    <a:lnTo>
                      <a:pt x="3957" y="3585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3"/>
              <p:cNvSpPr/>
              <p:nvPr/>
            </p:nvSpPr>
            <p:spPr>
              <a:xfrm>
                <a:off x="3388475" y="1987875"/>
                <a:ext cx="990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3587" extrusionOk="0">
                    <a:moveTo>
                      <a:pt x="0" y="0"/>
                    </a:moveTo>
                    <a:lnTo>
                      <a:pt x="0" y="3587"/>
                    </a:lnTo>
                    <a:lnTo>
                      <a:pt x="3960" y="3587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3"/>
              <p:cNvSpPr/>
              <p:nvPr/>
            </p:nvSpPr>
            <p:spPr>
              <a:xfrm>
                <a:off x="3521875" y="1987875"/>
                <a:ext cx="989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7" extrusionOk="0">
                    <a:moveTo>
                      <a:pt x="0" y="0"/>
                    </a:moveTo>
                    <a:lnTo>
                      <a:pt x="0" y="3587"/>
                    </a:lnTo>
                    <a:lnTo>
                      <a:pt x="3957" y="3587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3"/>
              <p:cNvSpPr/>
              <p:nvPr/>
            </p:nvSpPr>
            <p:spPr>
              <a:xfrm>
                <a:off x="3655250" y="1987875"/>
                <a:ext cx="9895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7" extrusionOk="0">
                    <a:moveTo>
                      <a:pt x="1" y="0"/>
                    </a:moveTo>
                    <a:lnTo>
                      <a:pt x="1" y="3587"/>
                    </a:lnTo>
                    <a:lnTo>
                      <a:pt x="3957" y="3587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3"/>
              <p:cNvSpPr/>
              <p:nvPr/>
            </p:nvSpPr>
            <p:spPr>
              <a:xfrm>
                <a:off x="3862475" y="1745100"/>
                <a:ext cx="989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7" extrusionOk="0">
                    <a:moveTo>
                      <a:pt x="0" y="0"/>
                    </a:moveTo>
                    <a:lnTo>
                      <a:pt x="0" y="3586"/>
                    </a:lnTo>
                    <a:lnTo>
                      <a:pt x="3957" y="3586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3"/>
              <p:cNvSpPr/>
              <p:nvPr/>
            </p:nvSpPr>
            <p:spPr>
              <a:xfrm>
                <a:off x="3995850" y="1745100"/>
                <a:ext cx="9895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7" extrusionOk="0">
                    <a:moveTo>
                      <a:pt x="1" y="0"/>
                    </a:moveTo>
                    <a:lnTo>
                      <a:pt x="1" y="3586"/>
                    </a:lnTo>
                    <a:lnTo>
                      <a:pt x="3958" y="3586"/>
                    </a:lnTo>
                    <a:lnTo>
                      <a:pt x="3958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3"/>
              <p:cNvSpPr/>
              <p:nvPr/>
            </p:nvSpPr>
            <p:spPr>
              <a:xfrm>
                <a:off x="4129175" y="1745100"/>
                <a:ext cx="990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587" extrusionOk="0">
                    <a:moveTo>
                      <a:pt x="1" y="0"/>
                    </a:moveTo>
                    <a:lnTo>
                      <a:pt x="1" y="3586"/>
                    </a:lnTo>
                    <a:lnTo>
                      <a:pt x="3960" y="3586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3"/>
              <p:cNvSpPr/>
              <p:nvPr/>
            </p:nvSpPr>
            <p:spPr>
              <a:xfrm>
                <a:off x="3862475" y="1866500"/>
                <a:ext cx="98925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5" extrusionOk="0">
                    <a:moveTo>
                      <a:pt x="0" y="1"/>
                    </a:moveTo>
                    <a:lnTo>
                      <a:pt x="0" y="3585"/>
                    </a:lnTo>
                    <a:lnTo>
                      <a:pt x="3957" y="3585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3"/>
              <p:cNvSpPr/>
              <p:nvPr/>
            </p:nvSpPr>
            <p:spPr>
              <a:xfrm>
                <a:off x="3995850" y="1866500"/>
                <a:ext cx="9895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5" extrusionOk="0">
                    <a:moveTo>
                      <a:pt x="1" y="1"/>
                    </a:moveTo>
                    <a:lnTo>
                      <a:pt x="1" y="3585"/>
                    </a:lnTo>
                    <a:lnTo>
                      <a:pt x="3958" y="3585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3"/>
              <p:cNvSpPr/>
              <p:nvPr/>
            </p:nvSpPr>
            <p:spPr>
              <a:xfrm>
                <a:off x="4129175" y="1866500"/>
                <a:ext cx="99025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585" extrusionOk="0">
                    <a:moveTo>
                      <a:pt x="1" y="1"/>
                    </a:moveTo>
                    <a:lnTo>
                      <a:pt x="1" y="3585"/>
                    </a:lnTo>
                    <a:lnTo>
                      <a:pt x="3960" y="3585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3"/>
              <p:cNvSpPr/>
              <p:nvPr/>
            </p:nvSpPr>
            <p:spPr>
              <a:xfrm>
                <a:off x="3862475" y="1987875"/>
                <a:ext cx="989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7" extrusionOk="0">
                    <a:moveTo>
                      <a:pt x="0" y="0"/>
                    </a:moveTo>
                    <a:lnTo>
                      <a:pt x="0" y="3587"/>
                    </a:lnTo>
                    <a:lnTo>
                      <a:pt x="3957" y="3587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3"/>
              <p:cNvSpPr/>
              <p:nvPr/>
            </p:nvSpPr>
            <p:spPr>
              <a:xfrm>
                <a:off x="3995850" y="1987875"/>
                <a:ext cx="9895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7" extrusionOk="0">
                    <a:moveTo>
                      <a:pt x="1" y="0"/>
                    </a:moveTo>
                    <a:lnTo>
                      <a:pt x="1" y="3587"/>
                    </a:lnTo>
                    <a:lnTo>
                      <a:pt x="3958" y="3587"/>
                    </a:lnTo>
                    <a:lnTo>
                      <a:pt x="3958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3"/>
              <p:cNvSpPr/>
              <p:nvPr/>
            </p:nvSpPr>
            <p:spPr>
              <a:xfrm>
                <a:off x="4129175" y="1987875"/>
                <a:ext cx="990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587" extrusionOk="0">
                    <a:moveTo>
                      <a:pt x="1" y="0"/>
                    </a:moveTo>
                    <a:lnTo>
                      <a:pt x="1" y="3587"/>
                    </a:lnTo>
                    <a:lnTo>
                      <a:pt x="3960" y="3587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3"/>
              <p:cNvSpPr/>
              <p:nvPr/>
            </p:nvSpPr>
            <p:spPr>
              <a:xfrm>
                <a:off x="3468175" y="1491850"/>
                <a:ext cx="53700" cy="153425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137" extrusionOk="0">
                    <a:moveTo>
                      <a:pt x="0" y="0"/>
                    </a:moveTo>
                    <a:lnTo>
                      <a:pt x="0" y="6137"/>
                    </a:lnTo>
                    <a:lnTo>
                      <a:pt x="2148" y="6137"/>
                    </a:lnTo>
                    <a:lnTo>
                      <a:pt x="2148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3"/>
              <p:cNvSpPr/>
              <p:nvPr/>
            </p:nvSpPr>
            <p:spPr>
              <a:xfrm>
                <a:off x="3593975" y="1491850"/>
                <a:ext cx="53700" cy="153425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137" extrusionOk="0">
                    <a:moveTo>
                      <a:pt x="0" y="0"/>
                    </a:moveTo>
                    <a:lnTo>
                      <a:pt x="0" y="6137"/>
                    </a:lnTo>
                    <a:lnTo>
                      <a:pt x="2148" y="6137"/>
                    </a:lnTo>
                    <a:lnTo>
                      <a:pt x="2148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3"/>
              <p:cNvSpPr/>
              <p:nvPr/>
            </p:nvSpPr>
            <p:spPr>
              <a:xfrm>
                <a:off x="3719750" y="1491850"/>
                <a:ext cx="53725" cy="153425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6137" extrusionOk="0">
                    <a:moveTo>
                      <a:pt x="1" y="0"/>
                    </a:moveTo>
                    <a:lnTo>
                      <a:pt x="1" y="6137"/>
                    </a:lnTo>
                    <a:lnTo>
                      <a:pt x="2148" y="6137"/>
                    </a:lnTo>
                    <a:lnTo>
                      <a:pt x="2148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3"/>
              <p:cNvSpPr/>
              <p:nvPr/>
            </p:nvSpPr>
            <p:spPr>
              <a:xfrm>
                <a:off x="3845550" y="1491850"/>
                <a:ext cx="53725" cy="153425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6137" extrusionOk="0">
                    <a:moveTo>
                      <a:pt x="1" y="0"/>
                    </a:moveTo>
                    <a:lnTo>
                      <a:pt x="1" y="6137"/>
                    </a:lnTo>
                    <a:lnTo>
                      <a:pt x="2148" y="6137"/>
                    </a:lnTo>
                    <a:lnTo>
                      <a:pt x="2148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3"/>
              <p:cNvSpPr/>
              <p:nvPr/>
            </p:nvSpPr>
            <p:spPr>
              <a:xfrm>
                <a:off x="3971350" y="1491850"/>
                <a:ext cx="53650" cy="153425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6137" extrusionOk="0">
                    <a:moveTo>
                      <a:pt x="0" y="0"/>
                    </a:moveTo>
                    <a:lnTo>
                      <a:pt x="0" y="6137"/>
                    </a:lnTo>
                    <a:lnTo>
                      <a:pt x="2145" y="6137"/>
                    </a:lnTo>
                    <a:lnTo>
                      <a:pt x="2145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3"/>
              <p:cNvSpPr/>
              <p:nvPr/>
            </p:nvSpPr>
            <p:spPr>
              <a:xfrm>
                <a:off x="4097125" y="1491850"/>
                <a:ext cx="53675" cy="15342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6137" extrusionOk="0">
                    <a:moveTo>
                      <a:pt x="1" y="0"/>
                    </a:moveTo>
                    <a:lnTo>
                      <a:pt x="1" y="6137"/>
                    </a:lnTo>
                    <a:lnTo>
                      <a:pt x="2146" y="6137"/>
                    </a:lnTo>
                    <a:lnTo>
                      <a:pt x="2146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3"/>
              <p:cNvSpPr/>
              <p:nvPr/>
            </p:nvSpPr>
            <p:spPr>
              <a:xfrm>
                <a:off x="3648575" y="5181325"/>
                <a:ext cx="362450" cy="262925"/>
              </a:xfrm>
              <a:custGeom>
                <a:avLst/>
                <a:gdLst/>
                <a:ahLst/>
                <a:cxnLst/>
                <a:rect l="l" t="t" r="r" b="b"/>
                <a:pathLst>
                  <a:path w="14498" h="10517" extrusionOk="0">
                    <a:moveTo>
                      <a:pt x="808" y="0"/>
                    </a:moveTo>
                    <a:cubicBezTo>
                      <a:pt x="360" y="0"/>
                      <a:pt x="1" y="361"/>
                      <a:pt x="1" y="808"/>
                    </a:cubicBezTo>
                    <a:lnTo>
                      <a:pt x="1" y="9709"/>
                    </a:lnTo>
                    <a:cubicBezTo>
                      <a:pt x="1" y="10158"/>
                      <a:pt x="360" y="10517"/>
                      <a:pt x="808" y="10517"/>
                    </a:cubicBezTo>
                    <a:lnTo>
                      <a:pt x="13691" y="10517"/>
                    </a:lnTo>
                    <a:cubicBezTo>
                      <a:pt x="14138" y="10517"/>
                      <a:pt x="14497" y="10158"/>
                      <a:pt x="14497" y="9709"/>
                    </a:cubicBezTo>
                    <a:lnTo>
                      <a:pt x="14497" y="808"/>
                    </a:lnTo>
                    <a:cubicBezTo>
                      <a:pt x="14497" y="361"/>
                      <a:pt x="14138" y="0"/>
                      <a:pt x="13691" y="0"/>
                    </a:cubicBezTo>
                    <a:close/>
                  </a:path>
                </a:pathLst>
              </a:custGeom>
              <a:solidFill>
                <a:srgbClr val="37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3"/>
              <p:cNvSpPr/>
              <p:nvPr/>
            </p:nvSpPr>
            <p:spPr>
              <a:xfrm>
                <a:off x="3829775" y="5181325"/>
                <a:ext cx="25" cy="247750"/>
              </a:xfrm>
              <a:custGeom>
                <a:avLst/>
                <a:gdLst/>
                <a:ahLst/>
                <a:cxnLst/>
                <a:rect l="l" t="t" r="r" b="b"/>
                <a:pathLst>
                  <a:path w="1" h="9910" extrusionOk="0">
                    <a:moveTo>
                      <a:pt x="1" y="0"/>
                    </a:moveTo>
                    <a:lnTo>
                      <a:pt x="1" y="9909"/>
                    </a:lnTo>
                  </a:path>
                </a:pathLst>
              </a:custGeom>
              <a:solidFill>
                <a:srgbClr val="37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3"/>
              <p:cNvSpPr/>
              <p:nvPr/>
            </p:nvSpPr>
            <p:spPr>
              <a:xfrm>
                <a:off x="4172750" y="5181325"/>
                <a:ext cx="19142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7657" h="6418" extrusionOk="0">
                    <a:moveTo>
                      <a:pt x="808" y="0"/>
                    </a:moveTo>
                    <a:cubicBezTo>
                      <a:pt x="359" y="0"/>
                      <a:pt x="0" y="361"/>
                      <a:pt x="0" y="808"/>
                    </a:cubicBezTo>
                    <a:lnTo>
                      <a:pt x="0" y="5609"/>
                    </a:lnTo>
                    <a:cubicBezTo>
                      <a:pt x="0" y="6056"/>
                      <a:pt x="359" y="6417"/>
                      <a:pt x="808" y="6417"/>
                    </a:cubicBezTo>
                    <a:lnTo>
                      <a:pt x="6848" y="6417"/>
                    </a:lnTo>
                    <a:cubicBezTo>
                      <a:pt x="7295" y="6417"/>
                      <a:pt x="7656" y="6056"/>
                      <a:pt x="7656" y="5609"/>
                    </a:cubicBezTo>
                    <a:lnTo>
                      <a:pt x="7656" y="808"/>
                    </a:lnTo>
                    <a:cubicBezTo>
                      <a:pt x="7656" y="361"/>
                      <a:pt x="7295" y="0"/>
                      <a:pt x="6848" y="0"/>
                    </a:cubicBezTo>
                    <a:close/>
                  </a:path>
                </a:pathLst>
              </a:custGeom>
              <a:solidFill>
                <a:srgbClr val="37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3"/>
              <p:cNvSpPr/>
              <p:nvPr/>
            </p:nvSpPr>
            <p:spPr>
              <a:xfrm>
                <a:off x="3292825" y="5181325"/>
                <a:ext cx="19137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7655" h="6418" extrusionOk="0">
                    <a:moveTo>
                      <a:pt x="807" y="0"/>
                    </a:moveTo>
                    <a:cubicBezTo>
                      <a:pt x="360" y="0"/>
                      <a:pt x="1" y="361"/>
                      <a:pt x="1" y="808"/>
                    </a:cubicBezTo>
                    <a:lnTo>
                      <a:pt x="1" y="5609"/>
                    </a:lnTo>
                    <a:cubicBezTo>
                      <a:pt x="1" y="6056"/>
                      <a:pt x="360" y="6417"/>
                      <a:pt x="807" y="6417"/>
                    </a:cubicBezTo>
                    <a:lnTo>
                      <a:pt x="6849" y="6417"/>
                    </a:lnTo>
                    <a:cubicBezTo>
                      <a:pt x="7295" y="6417"/>
                      <a:pt x="7654" y="6056"/>
                      <a:pt x="7654" y="5609"/>
                    </a:cubicBezTo>
                    <a:lnTo>
                      <a:pt x="7654" y="808"/>
                    </a:lnTo>
                    <a:cubicBezTo>
                      <a:pt x="7654" y="361"/>
                      <a:pt x="7295" y="0"/>
                      <a:pt x="6849" y="0"/>
                    </a:cubicBezTo>
                    <a:close/>
                  </a:path>
                </a:pathLst>
              </a:custGeom>
              <a:solidFill>
                <a:srgbClr val="37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3"/>
              <p:cNvSpPr/>
              <p:nvPr/>
            </p:nvSpPr>
            <p:spPr>
              <a:xfrm>
                <a:off x="3726550" y="784375"/>
                <a:ext cx="41925" cy="128875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5155" extrusionOk="0">
                    <a:moveTo>
                      <a:pt x="0" y="1"/>
                    </a:moveTo>
                    <a:lnTo>
                      <a:pt x="0" y="5155"/>
                    </a:lnTo>
                    <a:lnTo>
                      <a:pt x="1676" y="5155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3"/>
              <p:cNvSpPr/>
              <p:nvPr/>
            </p:nvSpPr>
            <p:spPr>
              <a:xfrm>
                <a:off x="3856425" y="784375"/>
                <a:ext cx="41925" cy="128875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5155" extrusionOk="0">
                    <a:moveTo>
                      <a:pt x="1" y="1"/>
                    </a:moveTo>
                    <a:lnTo>
                      <a:pt x="1" y="5155"/>
                    </a:lnTo>
                    <a:lnTo>
                      <a:pt x="1676" y="5155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3"/>
              <p:cNvSpPr/>
              <p:nvPr/>
            </p:nvSpPr>
            <p:spPr>
              <a:xfrm>
                <a:off x="3726550" y="978200"/>
                <a:ext cx="41925" cy="128850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5154" extrusionOk="0">
                    <a:moveTo>
                      <a:pt x="0" y="0"/>
                    </a:moveTo>
                    <a:lnTo>
                      <a:pt x="0" y="5154"/>
                    </a:lnTo>
                    <a:lnTo>
                      <a:pt x="1676" y="5154"/>
                    </a:lnTo>
                    <a:lnTo>
                      <a:pt x="1676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3"/>
              <p:cNvSpPr/>
              <p:nvPr/>
            </p:nvSpPr>
            <p:spPr>
              <a:xfrm>
                <a:off x="3856425" y="978200"/>
                <a:ext cx="41925" cy="128850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5154" extrusionOk="0">
                    <a:moveTo>
                      <a:pt x="1" y="0"/>
                    </a:moveTo>
                    <a:lnTo>
                      <a:pt x="1" y="5154"/>
                    </a:lnTo>
                    <a:lnTo>
                      <a:pt x="1676" y="5154"/>
                    </a:lnTo>
                    <a:lnTo>
                      <a:pt x="1676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3"/>
              <p:cNvSpPr/>
              <p:nvPr/>
            </p:nvSpPr>
            <p:spPr>
              <a:xfrm>
                <a:off x="3726550" y="1172000"/>
                <a:ext cx="41925" cy="128825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5153" extrusionOk="0">
                    <a:moveTo>
                      <a:pt x="0" y="1"/>
                    </a:moveTo>
                    <a:lnTo>
                      <a:pt x="0" y="5152"/>
                    </a:lnTo>
                    <a:lnTo>
                      <a:pt x="1676" y="5152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3"/>
              <p:cNvSpPr/>
              <p:nvPr/>
            </p:nvSpPr>
            <p:spPr>
              <a:xfrm>
                <a:off x="3856425" y="1172000"/>
                <a:ext cx="41925" cy="128825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5153" extrusionOk="0">
                    <a:moveTo>
                      <a:pt x="1" y="1"/>
                    </a:moveTo>
                    <a:lnTo>
                      <a:pt x="1" y="5152"/>
                    </a:lnTo>
                    <a:lnTo>
                      <a:pt x="1676" y="5152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3"/>
              <p:cNvSpPr/>
              <p:nvPr/>
            </p:nvSpPr>
            <p:spPr>
              <a:xfrm>
                <a:off x="2532225" y="5424500"/>
                <a:ext cx="2554475" cy="51400"/>
              </a:xfrm>
              <a:custGeom>
                <a:avLst/>
                <a:gdLst/>
                <a:ahLst/>
                <a:cxnLst/>
                <a:rect l="l" t="t" r="r" b="b"/>
                <a:pathLst>
                  <a:path w="102179" h="2056" extrusionOk="0">
                    <a:moveTo>
                      <a:pt x="258" y="0"/>
                    </a:moveTo>
                    <a:cubicBezTo>
                      <a:pt x="115" y="0"/>
                      <a:pt x="0" y="115"/>
                      <a:pt x="0" y="258"/>
                    </a:cubicBezTo>
                    <a:lnTo>
                      <a:pt x="0" y="1798"/>
                    </a:lnTo>
                    <a:cubicBezTo>
                      <a:pt x="0" y="1941"/>
                      <a:pt x="115" y="2056"/>
                      <a:pt x="258" y="2056"/>
                    </a:cubicBezTo>
                    <a:lnTo>
                      <a:pt x="101920" y="2056"/>
                    </a:lnTo>
                    <a:cubicBezTo>
                      <a:pt x="102063" y="2056"/>
                      <a:pt x="102178" y="1941"/>
                      <a:pt x="102178" y="1798"/>
                    </a:cubicBezTo>
                    <a:lnTo>
                      <a:pt x="102178" y="258"/>
                    </a:lnTo>
                    <a:cubicBezTo>
                      <a:pt x="102178" y="115"/>
                      <a:pt x="102063" y="0"/>
                      <a:pt x="101920" y="0"/>
                    </a:cubicBezTo>
                    <a:close/>
                  </a:path>
                </a:pathLst>
              </a:custGeom>
              <a:solidFill>
                <a:srgbClr val="37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3"/>
              <p:cNvSpPr/>
              <p:nvPr/>
            </p:nvSpPr>
            <p:spPr>
              <a:xfrm>
                <a:off x="3763775" y="238175"/>
                <a:ext cx="83750" cy="80575"/>
              </a:xfrm>
              <a:custGeom>
                <a:avLst/>
                <a:gdLst/>
                <a:ahLst/>
                <a:cxnLst/>
                <a:rect l="l" t="t" r="r" b="b"/>
                <a:pathLst>
                  <a:path w="3350" h="3223" extrusionOk="0">
                    <a:moveTo>
                      <a:pt x="1739" y="0"/>
                    </a:moveTo>
                    <a:cubicBezTo>
                      <a:pt x="1087" y="0"/>
                      <a:pt x="498" y="392"/>
                      <a:pt x="249" y="995"/>
                    </a:cubicBezTo>
                    <a:cubicBezTo>
                      <a:pt x="1" y="1598"/>
                      <a:pt x="139" y="2291"/>
                      <a:pt x="599" y="2751"/>
                    </a:cubicBezTo>
                    <a:cubicBezTo>
                      <a:pt x="907" y="3058"/>
                      <a:pt x="1319" y="3222"/>
                      <a:pt x="1738" y="3222"/>
                    </a:cubicBezTo>
                    <a:cubicBezTo>
                      <a:pt x="1946" y="3222"/>
                      <a:pt x="2156" y="3182"/>
                      <a:pt x="2355" y="3099"/>
                    </a:cubicBezTo>
                    <a:cubicBezTo>
                      <a:pt x="2958" y="2850"/>
                      <a:pt x="3350" y="2261"/>
                      <a:pt x="3350" y="1609"/>
                    </a:cubicBezTo>
                    <a:cubicBezTo>
                      <a:pt x="3350" y="721"/>
                      <a:pt x="2627" y="0"/>
                      <a:pt x="17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7" name="Google Shape;1427;p33"/>
            <p:cNvGrpSpPr/>
            <p:nvPr/>
          </p:nvGrpSpPr>
          <p:grpSpPr>
            <a:xfrm>
              <a:off x="4268455" y="2679609"/>
              <a:ext cx="602083" cy="151281"/>
              <a:chOff x="3388475" y="1866500"/>
              <a:chExt cx="839725" cy="211050"/>
            </a:xfrm>
          </p:grpSpPr>
          <p:sp>
            <p:nvSpPr>
              <p:cNvPr id="1428" name="Google Shape;1428;p33"/>
              <p:cNvSpPr/>
              <p:nvPr/>
            </p:nvSpPr>
            <p:spPr>
              <a:xfrm>
                <a:off x="3388475" y="1866500"/>
                <a:ext cx="990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3585" extrusionOk="0">
                    <a:moveTo>
                      <a:pt x="0" y="1"/>
                    </a:moveTo>
                    <a:lnTo>
                      <a:pt x="0" y="3585"/>
                    </a:lnTo>
                    <a:lnTo>
                      <a:pt x="3960" y="3585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3"/>
              <p:cNvSpPr/>
              <p:nvPr/>
            </p:nvSpPr>
            <p:spPr>
              <a:xfrm>
                <a:off x="3521875" y="1866500"/>
                <a:ext cx="98925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5" extrusionOk="0">
                    <a:moveTo>
                      <a:pt x="0" y="1"/>
                    </a:moveTo>
                    <a:lnTo>
                      <a:pt x="0" y="3585"/>
                    </a:lnTo>
                    <a:lnTo>
                      <a:pt x="3957" y="3585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3"/>
              <p:cNvSpPr/>
              <p:nvPr/>
            </p:nvSpPr>
            <p:spPr>
              <a:xfrm>
                <a:off x="3655250" y="1866500"/>
                <a:ext cx="9895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5" extrusionOk="0">
                    <a:moveTo>
                      <a:pt x="1" y="1"/>
                    </a:moveTo>
                    <a:lnTo>
                      <a:pt x="1" y="3585"/>
                    </a:lnTo>
                    <a:lnTo>
                      <a:pt x="3957" y="3585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3"/>
              <p:cNvSpPr/>
              <p:nvPr/>
            </p:nvSpPr>
            <p:spPr>
              <a:xfrm>
                <a:off x="3388475" y="1987875"/>
                <a:ext cx="990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3587" extrusionOk="0">
                    <a:moveTo>
                      <a:pt x="0" y="0"/>
                    </a:moveTo>
                    <a:lnTo>
                      <a:pt x="0" y="3587"/>
                    </a:lnTo>
                    <a:lnTo>
                      <a:pt x="3960" y="3587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3"/>
              <p:cNvSpPr/>
              <p:nvPr/>
            </p:nvSpPr>
            <p:spPr>
              <a:xfrm>
                <a:off x="3521875" y="1987875"/>
                <a:ext cx="989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7" extrusionOk="0">
                    <a:moveTo>
                      <a:pt x="0" y="0"/>
                    </a:moveTo>
                    <a:lnTo>
                      <a:pt x="0" y="3587"/>
                    </a:lnTo>
                    <a:lnTo>
                      <a:pt x="3957" y="3587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3"/>
              <p:cNvSpPr/>
              <p:nvPr/>
            </p:nvSpPr>
            <p:spPr>
              <a:xfrm>
                <a:off x="3655250" y="1987875"/>
                <a:ext cx="9895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7" extrusionOk="0">
                    <a:moveTo>
                      <a:pt x="1" y="0"/>
                    </a:moveTo>
                    <a:lnTo>
                      <a:pt x="1" y="3587"/>
                    </a:lnTo>
                    <a:lnTo>
                      <a:pt x="3957" y="3587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3"/>
              <p:cNvSpPr/>
              <p:nvPr/>
            </p:nvSpPr>
            <p:spPr>
              <a:xfrm>
                <a:off x="3995850" y="1866500"/>
                <a:ext cx="9895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5" extrusionOk="0">
                    <a:moveTo>
                      <a:pt x="1" y="1"/>
                    </a:moveTo>
                    <a:lnTo>
                      <a:pt x="1" y="3585"/>
                    </a:lnTo>
                    <a:lnTo>
                      <a:pt x="3958" y="3585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3"/>
              <p:cNvSpPr/>
              <p:nvPr/>
            </p:nvSpPr>
            <p:spPr>
              <a:xfrm>
                <a:off x="4129175" y="1866500"/>
                <a:ext cx="99025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585" extrusionOk="0">
                    <a:moveTo>
                      <a:pt x="1" y="1"/>
                    </a:moveTo>
                    <a:lnTo>
                      <a:pt x="1" y="3585"/>
                    </a:lnTo>
                    <a:lnTo>
                      <a:pt x="3960" y="3585"/>
                    </a:lnTo>
                    <a:lnTo>
                      <a:pt x="3960" y="1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3"/>
              <p:cNvSpPr/>
              <p:nvPr/>
            </p:nvSpPr>
            <p:spPr>
              <a:xfrm>
                <a:off x="3862475" y="1987875"/>
                <a:ext cx="989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7" extrusionOk="0">
                    <a:moveTo>
                      <a:pt x="0" y="0"/>
                    </a:moveTo>
                    <a:lnTo>
                      <a:pt x="0" y="3587"/>
                    </a:lnTo>
                    <a:lnTo>
                      <a:pt x="3957" y="3587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3"/>
              <p:cNvSpPr/>
              <p:nvPr/>
            </p:nvSpPr>
            <p:spPr>
              <a:xfrm>
                <a:off x="3995850" y="1987875"/>
                <a:ext cx="9895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7" extrusionOk="0">
                    <a:moveTo>
                      <a:pt x="1" y="0"/>
                    </a:moveTo>
                    <a:lnTo>
                      <a:pt x="1" y="3587"/>
                    </a:lnTo>
                    <a:lnTo>
                      <a:pt x="3958" y="3587"/>
                    </a:lnTo>
                    <a:lnTo>
                      <a:pt x="3958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3"/>
              <p:cNvSpPr/>
              <p:nvPr/>
            </p:nvSpPr>
            <p:spPr>
              <a:xfrm>
                <a:off x="4129175" y="1987875"/>
                <a:ext cx="990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587" extrusionOk="0">
                    <a:moveTo>
                      <a:pt x="1" y="0"/>
                    </a:moveTo>
                    <a:lnTo>
                      <a:pt x="1" y="3587"/>
                    </a:lnTo>
                    <a:lnTo>
                      <a:pt x="3960" y="3587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9" name="Google Shape;1439;p33"/>
            <p:cNvSpPr/>
            <p:nvPr/>
          </p:nvSpPr>
          <p:spPr>
            <a:xfrm>
              <a:off x="4610005" y="2679614"/>
              <a:ext cx="70947" cy="64279"/>
            </a:xfrm>
            <a:custGeom>
              <a:avLst/>
              <a:gdLst/>
              <a:ahLst/>
              <a:cxnLst/>
              <a:rect l="l" t="t" r="r" b="b"/>
              <a:pathLst>
                <a:path w="3958" h="3587" extrusionOk="0">
                  <a:moveTo>
                    <a:pt x="1" y="0"/>
                  </a:moveTo>
                  <a:lnTo>
                    <a:pt x="1" y="3586"/>
                  </a:lnTo>
                  <a:lnTo>
                    <a:pt x="3958" y="3586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0" name="Google Shape;1440;p33"/>
            <p:cNvGrpSpPr/>
            <p:nvPr/>
          </p:nvGrpSpPr>
          <p:grpSpPr>
            <a:xfrm>
              <a:off x="4268455" y="2855398"/>
              <a:ext cx="602083" cy="64279"/>
              <a:chOff x="3388475" y="1987875"/>
              <a:chExt cx="839725" cy="89675"/>
            </a:xfrm>
          </p:grpSpPr>
          <p:sp>
            <p:nvSpPr>
              <p:cNvPr id="1441" name="Google Shape;1441;p33"/>
              <p:cNvSpPr/>
              <p:nvPr/>
            </p:nvSpPr>
            <p:spPr>
              <a:xfrm>
                <a:off x="3388475" y="1987875"/>
                <a:ext cx="990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3587" extrusionOk="0">
                    <a:moveTo>
                      <a:pt x="0" y="0"/>
                    </a:moveTo>
                    <a:lnTo>
                      <a:pt x="0" y="3587"/>
                    </a:lnTo>
                    <a:lnTo>
                      <a:pt x="3960" y="3587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3"/>
              <p:cNvSpPr/>
              <p:nvPr/>
            </p:nvSpPr>
            <p:spPr>
              <a:xfrm>
                <a:off x="3521875" y="1987875"/>
                <a:ext cx="989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7" extrusionOk="0">
                    <a:moveTo>
                      <a:pt x="0" y="0"/>
                    </a:moveTo>
                    <a:lnTo>
                      <a:pt x="0" y="3587"/>
                    </a:lnTo>
                    <a:lnTo>
                      <a:pt x="3957" y="3587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3"/>
              <p:cNvSpPr/>
              <p:nvPr/>
            </p:nvSpPr>
            <p:spPr>
              <a:xfrm>
                <a:off x="3655250" y="1987875"/>
                <a:ext cx="9895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7" extrusionOk="0">
                    <a:moveTo>
                      <a:pt x="1" y="0"/>
                    </a:moveTo>
                    <a:lnTo>
                      <a:pt x="1" y="3587"/>
                    </a:lnTo>
                    <a:lnTo>
                      <a:pt x="3957" y="3587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3"/>
              <p:cNvSpPr/>
              <p:nvPr/>
            </p:nvSpPr>
            <p:spPr>
              <a:xfrm>
                <a:off x="3862475" y="1987875"/>
                <a:ext cx="989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7" h="3587" extrusionOk="0">
                    <a:moveTo>
                      <a:pt x="0" y="0"/>
                    </a:moveTo>
                    <a:lnTo>
                      <a:pt x="0" y="3587"/>
                    </a:lnTo>
                    <a:lnTo>
                      <a:pt x="3957" y="3587"/>
                    </a:lnTo>
                    <a:lnTo>
                      <a:pt x="3957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3"/>
              <p:cNvSpPr/>
              <p:nvPr/>
            </p:nvSpPr>
            <p:spPr>
              <a:xfrm>
                <a:off x="3995850" y="1987875"/>
                <a:ext cx="9895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587" extrusionOk="0">
                    <a:moveTo>
                      <a:pt x="1" y="0"/>
                    </a:moveTo>
                    <a:lnTo>
                      <a:pt x="1" y="3587"/>
                    </a:lnTo>
                    <a:lnTo>
                      <a:pt x="3958" y="3587"/>
                    </a:lnTo>
                    <a:lnTo>
                      <a:pt x="3958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3"/>
              <p:cNvSpPr/>
              <p:nvPr/>
            </p:nvSpPr>
            <p:spPr>
              <a:xfrm>
                <a:off x="4129175" y="1987875"/>
                <a:ext cx="99025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587" extrusionOk="0">
                    <a:moveTo>
                      <a:pt x="1" y="0"/>
                    </a:moveTo>
                    <a:lnTo>
                      <a:pt x="1" y="3587"/>
                    </a:lnTo>
                    <a:lnTo>
                      <a:pt x="3960" y="3587"/>
                    </a:lnTo>
                    <a:lnTo>
                      <a:pt x="3960" y="0"/>
                    </a:lnTo>
                    <a:close/>
                  </a:path>
                </a:pathLst>
              </a:custGeom>
              <a:solidFill>
                <a:srgbClr val="FFE4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1" name="Google Shape;1451;p33"/>
          <p:cNvSpPr txBox="1"/>
          <p:nvPr/>
        </p:nvSpPr>
        <p:spPr>
          <a:xfrm>
            <a:off x="538627" y="2679609"/>
            <a:ext cx="3186444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Montserrat"/>
                <a:ea typeface="Montserrat"/>
                <a:cs typeface="Montserrat"/>
                <a:sym typeface="Montserrat"/>
              </a:rPr>
              <a:t>SalePrice – </a:t>
            </a:r>
            <a:r>
              <a:rPr lang="en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Tall towers and fat right tails </a:t>
            </a:r>
            <a:endParaRPr dirty="0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7B91E696-84DB-49EC-AF83-86BB763A1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612" y="3387125"/>
            <a:ext cx="2760474" cy="1663051"/>
          </a:xfrm>
          <a:prstGeom prst="rect">
            <a:avLst/>
          </a:prstGeom>
        </p:spPr>
      </p:pic>
      <p:cxnSp>
        <p:nvCxnSpPr>
          <p:cNvPr id="202" name="Google Shape;1259;p33">
            <a:extLst>
              <a:ext uri="{FF2B5EF4-FFF2-40B4-BE49-F238E27FC236}">
                <a16:creationId xmlns:a16="http://schemas.microsoft.com/office/drawing/2014/main" id="{A96C73D5-79E6-42FE-B6F1-DF7E4C3609E3}"/>
              </a:ext>
            </a:extLst>
          </p:cNvPr>
          <p:cNvCxnSpPr>
            <a:cxnSpLocks/>
          </p:cNvCxnSpPr>
          <p:nvPr/>
        </p:nvCxnSpPr>
        <p:spPr>
          <a:xfrm>
            <a:off x="3832518" y="2873390"/>
            <a:ext cx="325419" cy="7234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204" name="Google Shape;8512;p47">
            <a:extLst>
              <a:ext uri="{FF2B5EF4-FFF2-40B4-BE49-F238E27FC236}">
                <a16:creationId xmlns:a16="http://schemas.microsoft.com/office/drawing/2014/main" id="{A82DE123-52A9-4B4F-8C4D-D8A18F1B590E}"/>
              </a:ext>
            </a:extLst>
          </p:cNvPr>
          <p:cNvGrpSpPr/>
          <p:nvPr/>
        </p:nvGrpSpPr>
        <p:grpSpPr>
          <a:xfrm rot="19402211">
            <a:off x="1144112" y="2948274"/>
            <a:ext cx="272696" cy="351827"/>
            <a:chOff x="913012" y="2421970"/>
            <a:chExt cx="272696" cy="351827"/>
          </a:xfrm>
        </p:grpSpPr>
        <p:sp>
          <p:nvSpPr>
            <p:cNvPr id="205" name="Google Shape;8513;p47">
              <a:extLst>
                <a:ext uri="{FF2B5EF4-FFF2-40B4-BE49-F238E27FC236}">
                  <a16:creationId xmlns:a16="http://schemas.microsoft.com/office/drawing/2014/main" id="{FA9D2BB8-2B3A-4ECD-9884-BA29E8363639}"/>
                </a:ext>
              </a:extLst>
            </p:cNvPr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514;p47">
              <a:extLst>
                <a:ext uri="{FF2B5EF4-FFF2-40B4-BE49-F238E27FC236}">
                  <a16:creationId xmlns:a16="http://schemas.microsoft.com/office/drawing/2014/main" id="{14049BE8-46B8-45EE-8909-6BCF98A2495C}"/>
                </a:ext>
              </a:extLst>
            </p:cNvPr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515;p47">
              <a:extLst>
                <a:ext uri="{FF2B5EF4-FFF2-40B4-BE49-F238E27FC236}">
                  <a16:creationId xmlns:a16="http://schemas.microsoft.com/office/drawing/2014/main" id="{78A255B4-05E0-4A69-9AC6-5BCC2F5A283A}"/>
                </a:ext>
              </a:extLst>
            </p:cNvPr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516;p47">
              <a:extLst>
                <a:ext uri="{FF2B5EF4-FFF2-40B4-BE49-F238E27FC236}">
                  <a16:creationId xmlns:a16="http://schemas.microsoft.com/office/drawing/2014/main" id="{4F4BB7DE-FDF4-4D5A-BB45-501E472E5692}"/>
                </a:ext>
              </a:extLst>
            </p:cNvPr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1451;p33">
            <a:extLst>
              <a:ext uri="{FF2B5EF4-FFF2-40B4-BE49-F238E27FC236}">
                <a16:creationId xmlns:a16="http://schemas.microsoft.com/office/drawing/2014/main" id="{05F2D349-58AA-49C3-BD89-5629E61E6F1B}"/>
              </a:ext>
            </a:extLst>
          </p:cNvPr>
          <p:cNvSpPr txBox="1"/>
          <p:nvPr/>
        </p:nvSpPr>
        <p:spPr>
          <a:xfrm>
            <a:off x="1461245" y="3053450"/>
            <a:ext cx="1629898" cy="250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Log Transformation implemented </a:t>
            </a:r>
            <a:endParaRPr sz="800" dirty="0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B1B47E3A-F958-4F43-8585-98D4A4DB7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4742" y="3286732"/>
            <a:ext cx="3655066" cy="1814495"/>
          </a:xfrm>
          <a:prstGeom prst="rect">
            <a:avLst/>
          </a:prstGeom>
        </p:spPr>
      </p:pic>
      <p:sp>
        <p:nvSpPr>
          <p:cNvPr id="220" name="Google Shape;1451;p33">
            <a:extLst>
              <a:ext uri="{FF2B5EF4-FFF2-40B4-BE49-F238E27FC236}">
                <a16:creationId xmlns:a16="http://schemas.microsoft.com/office/drawing/2014/main" id="{9276FDCA-E397-446C-A269-1E9E97FD2872}"/>
              </a:ext>
            </a:extLst>
          </p:cNvPr>
          <p:cNvSpPr txBox="1"/>
          <p:nvPr/>
        </p:nvSpPr>
        <p:spPr>
          <a:xfrm>
            <a:off x="5803375" y="2185938"/>
            <a:ext cx="3186444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Montserrat"/>
                <a:ea typeface="Montserrat"/>
                <a:cs typeface="Montserrat"/>
                <a:sym typeface="Montserrat"/>
              </a:rPr>
              <a:t>HouseAge – </a:t>
            </a:r>
            <a:r>
              <a:rPr lang="en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New homes are more valuable</a:t>
            </a:r>
            <a:endParaRPr dirty="0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1451;p33">
            <a:extLst>
              <a:ext uri="{FF2B5EF4-FFF2-40B4-BE49-F238E27FC236}">
                <a16:creationId xmlns:a16="http://schemas.microsoft.com/office/drawing/2014/main" id="{735B13F0-4952-4085-B492-3C7F78299DE3}"/>
              </a:ext>
            </a:extLst>
          </p:cNvPr>
          <p:cNvSpPr txBox="1"/>
          <p:nvPr/>
        </p:nvSpPr>
        <p:spPr>
          <a:xfrm>
            <a:off x="6975475" y="2637250"/>
            <a:ext cx="1629898" cy="250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Log Transformation implemented </a:t>
            </a:r>
            <a:endParaRPr sz="800" dirty="0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2" name="Google Shape;8512;p47">
            <a:extLst>
              <a:ext uri="{FF2B5EF4-FFF2-40B4-BE49-F238E27FC236}">
                <a16:creationId xmlns:a16="http://schemas.microsoft.com/office/drawing/2014/main" id="{E3CA9A3F-E173-44FB-85E6-CC0207668337}"/>
              </a:ext>
            </a:extLst>
          </p:cNvPr>
          <p:cNvGrpSpPr/>
          <p:nvPr/>
        </p:nvGrpSpPr>
        <p:grpSpPr>
          <a:xfrm rot="19402211">
            <a:off x="6453335" y="2552303"/>
            <a:ext cx="272696" cy="351827"/>
            <a:chOff x="913012" y="2421970"/>
            <a:chExt cx="272696" cy="351827"/>
          </a:xfrm>
        </p:grpSpPr>
        <p:sp>
          <p:nvSpPr>
            <p:cNvPr id="223" name="Google Shape;8513;p47">
              <a:extLst>
                <a:ext uri="{FF2B5EF4-FFF2-40B4-BE49-F238E27FC236}">
                  <a16:creationId xmlns:a16="http://schemas.microsoft.com/office/drawing/2014/main" id="{AB66CA5B-0C06-4A0D-9E95-3909E0EB8A2E}"/>
                </a:ext>
              </a:extLst>
            </p:cNvPr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514;p47">
              <a:extLst>
                <a:ext uri="{FF2B5EF4-FFF2-40B4-BE49-F238E27FC236}">
                  <a16:creationId xmlns:a16="http://schemas.microsoft.com/office/drawing/2014/main" id="{14F8C373-4A08-4A07-BEC0-5A61428A1739}"/>
                </a:ext>
              </a:extLst>
            </p:cNvPr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8515;p47">
              <a:extLst>
                <a:ext uri="{FF2B5EF4-FFF2-40B4-BE49-F238E27FC236}">
                  <a16:creationId xmlns:a16="http://schemas.microsoft.com/office/drawing/2014/main" id="{CA851694-7B7D-4014-8E74-9305C1C68523}"/>
                </a:ext>
              </a:extLst>
            </p:cNvPr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8516;p47">
              <a:extLst>
                <a:ext uri="{FF2B5EF4-FFF2-40B4-BE49-F238E27FC236}">
                  <a16:creationId xmlns:a16="http://schemas.microsoft.com/office/drawing/2014/main" id="{634442D8-9383-4356-8704-019C06F2C5C6}"/>
                </a:ext>
              </a:extLst>
            </p:cNvPr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7" name="Picture 6">
            <a:extLst>
              <a:ext uri="{FF2B5EF4-FFF2-40B4-BE49-F238E27FC236}">
                <a16:creationId xmlns:a16="http://schemas.microsoft.com/office/drawing/2014/main" id="{004BE83D-1648-40EB-98BC-9E6C79AFF84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881"/>
          <a:stretch/>
        </p:blipFill>
        <p:spPr>
          <a:xfrm rot="16200000">
            <a:off x="799561" y="747405"/>
            <a:ext cx="1580807" cy="2338691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1"/>
                </a:solidFill>
              </a:rPr>
              <a:t>FEATURE SELECTION EVOLUTION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B8799E4D-6DEC-4C33-B35D-AB81FC7E2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13" y="1162681"/>
            <a:ext cx="3566206" cy="3773030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AA4B91D-3369-443C-A5D7-2F1D6F8AF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971" y="1080930"/>
            <a:ext cx="3799216" cy="3544814"/>
          </a:xfrm>
          <a:prstGeom prst="rect">
            <a:avLst/>
          </a:prstGeom>
        </p:spPr>
      </p:pic>
      <p:sp>
        <p:nvSpPr>
          <p:cNvPr id="6" name="Arrow: Curved Down 5">
            <a:extLst>
              <a:ext uri="{FF2B5EF4-FFF2-40B4-BE49-F238E27FC236}">
                <a16:creationId xmlns:a16="http://schemas.microsoft.com/office/drawing/2014/main" id="{2F046902-7CC3-448D-8E80-49747BA19162}"/>
              </a:ext>
            </a:extLst>
          </p:cNvPr>
          <p:cNvSpPr/>
          <p:nvPr/>
        </p:nvSpPr>
        <p:spPr>
          <a:xfrm>
            <a:off x="4135995" y="1565380"/>
            <a:ext cx="867976" cy="43297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C74088-9369-4811-876C-68EE94DF5B6A}"/>
              </a:ext>
            </a:extLst>
          </p:cNvPr>
          <p:cNvSpPr txBox="1"/>
          <p:nvPr/>
        </p:nvSpPr>
        <p:spPr>
          <a:xfrm>
            <a:off x="4223800" y="4672574"/>
            <a:ext cx="3206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CORELATION &gt; </a:t>
            </a:r>
            <a:r>
              <a:rPr lang="en-US" sz="2000" b="1" dirty="0">
                <a:solidFill>
                  <a:schemeClr val="bg2"/>
                </a:solidFill>
              </a:rPr>
              <a:t>0.5</a:t>
            </a:r>
            <a:endParaRPr lang="en-US" b="1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al Estate Marketing Plan ">
  <a:themeElements>
    <a:clrScheme name="Simple Light">
      <a:dk1>
        <a:srgbClr val="000000"/>
      </a:dk1>
      <a:lt1>
        <a:srgbClr val="FFFFFF"/>
      </a:lt1>
      <a:dk2>
        <a:srgbClr val="D39C2D"/>
      </a:dk2>
      <a:lt2>
        <a:srgbClr val="F9BF3E"/>
      </a:lt2>
      <a:accent1>
        <a:srgbClr val="FFCB64"/>
      </a:accent1>
      <a:accent2>
        <a:srgbClr val="FCD977"/>
      </a:accent2>
      <a:accent3>
        <a:srgbClr val="FFE48D"/>
      </a:accent3>
      <a:accent4>
        <a:srgbClr val="74C1B9"/>
      </a:accent4>
      <a:accent5>
        <a:srgbClr val="9AD7D2"/>
      </a:accent5>
      <a:accent6>
        <a:srgbClr val="E2A33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699</Words>
  <Application>Microsoft Office PowerPoint</Application>
  <PresentationFormat>On-screen Show (16:9)</PresentationFormat>
  <Paragraphs>222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4" baseType="lpstr">
      <vt:lpstr>Arial</vt:lpstr>
      <vt:lpstr>Bodoni MT Condensed</vt:lpstr>
      <vt:lpstr>Calibri</vt:lpstr>
      <vt:lpstr>charter</vt:lpstr>
      <vt:lpstr>EB Garamond</vt:lpstr>
      <vt:lpstr>Fira Sans Extra Condensed</vt:lpstr>
      <vt:lpstr>Mistral</vt:lpstr>
      <vt:lpstr>Montserrat</vt:lpstr>
      <vt:lpstr>Old Standard TT</vt:lpstr>
      <vt:lpstr>Proxima Nova</vt:lpstr>
      <vt:lpstr>Squada One</vt:lpstr>
      <vt:lpstr>Webdings</vt:lpstr>
      <vt:lpstr>Wingdings</vt:lpstr>
      <vt:lpstr>Real Estate Marketing Plan </vt:lpstr>
      <vt:lpstr>SlidesGo Final Pages</vt:lpstr>
      <vt:lpstr>PowerPoint Presentation</vt:lpstr>
      <vt:lpstr>PowerPoint Presentation</vt:lpstr>
      <vt:lpstr>PROBLEM STATEMENT</vt:lpstr>
      <vt:lpstr>STRATEGY</vt:lpstr>
      <vt:lpstr>DATA EXPLORATION</vt:lpstr>
      <vt:lpstr>DATA EXPLORATION</vt:lpstr>
      <vt:lpstr>DATA EXPLORATION</vt:lpstr>
      <vt:lpstr>FEATURE ENGINEERING</vt:lpstr>
      <vt:lpstr>FEATURE SELECTION EVOLUTION</vt:lpstr>
      <vt:lpstr>FEATURE SELECTION EVOLUTION</vt:lpstr>
      <vt:lpstr>FEATURE SELECTION EVOLUTION</vt:lpstr>
      <vt:lpstr>BASELINE MODEL SCORING – Using RMSE </vt:lpstr>
      <vt:lpstr>HYPER PARAMETER TUNING</vt:lpstr>
      <vt:lpstr>MODEL SCORES</vt:lpstr>
      <vt:lpstr>MODEL SCORES</vt:lpstr>
      <vt:lpstr>MODEL SCORES</vt:lpstr>
      <vt:lpstr>MODEL SCORES</vt:lpstr>
      <vt:lpstr>NEXT STEPS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MARS Real Estate Investment Inc.</dc:title>
  <dc:creator>Vasudev Killada</dc:creator>
  <cp:lastModifiedBy>Vasudev Killada</cp:lastModifiedBy>
  <cp:revision>26</cp:revision>
  <dcterms:modified xsi:type="dcterms:W3CDTF">2021-08-03T03:20:48Z</dcterms:modified>
</cp:coreProperties>
</file>